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74" r:id="rId2"/>
    <p:sldId id="256" r:id="rId3"/>
    <p:sldId id="275" r:id="rId4"/>
    <p:sldId id="286" r:id="rId5"/>
    <p:sldId id="287" r:id="rId6"/>
    <p:sldId id="276" r:id="rId7"/>
    <p:sldId id="277" r:id="rId8"/>
    <p:sldId id="278" r:id="rId9"/>
    <p:sldId id="279" r:id="rId10"/>
    <p:sldId id="280" r:id="rId11"/>
    <p:sldId id="281" r:id="rId12"/>
    <p:sldId id="282" r:id="rId13"/>
    <p:sldId id="283" r:id="rId14"/>
    <p:sldId id="284" r:id="rId15"/>
    <p:sldId id="28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4A7C32-C20C-48BC-837D-A3DF6AD14ADA}" type="datetimeFigureOut">
              <a:rPr lang="en-GB" smtClean="0"/>
              <a:t>24/05/2021</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BC3FD65-A9B4-4E8E-8501-C433116E7D1E}" type="slidenum">
              <a:rPr lang="en-GB" smtClean="0"/>
              <a:t>‹#›</a:t>
            </a:fld>
            <a:endParaRPr lang="en-GB"/>
          </a:p>
        </p:txBody>
      </p:sp>
    </p:spTree>
    <p:extLst>
      <p:ext uri="{BB962C8B-B14F-4D97-AF65-F5344CB8AC3E}">
        <p14:creationId xmlns:p14="http://schemas.microsoft.com/office/powerpoint/2010/main" val="3571332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4A7C32-C20C-48BC-837D-A3DF6AD14ADA}" type="datetimeFigureOut">
              <a:rPr lang="en-GB" smtClean="0"/>
              <a:t>24/05/2021</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BC3FD65-A9B4-4E8E-8501-C433116E7D1E}" type="slidenum">
              <a:rPr lang="en-GB" smtClean="0"/>
              <a:t>‹#›</a:t>
            </a:fld>
            <a:endParaRPr lang="en-GB"/>
          </a:p>
        </p:txBody>
      </p:sp>
    </p:spTree>
    <p:extLst>
      <p:ext uri="{BB962C8B-B14F-4D97-AF65-F5344CB8AC3E}">
        <p14:creationId xmlns:p14="http://schemas.microsoft.com/office/powerpoint/2010/main" val="3110359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4A7C32-C20C-48BC-837D-A3DF6AD14ADA}" type="datetimeFigureOut">
              <a:rPr lang="en-GB" smtClean="0"/>
              <a:t>24/05/2021</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BC3FD65-A9B4-4E8E-8501-C433116E7D1E}"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39161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8C4A7C32-C20C-48BC-837D-A3DF6AD14ADA}" type="datetimeFigureOut">
              <a:rPr lang="en-GB" smtClean="0"/>
              <a:t>24/05/2021</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BC3FD65-A9B4-4E8E-8501-C433116E7D1E}" type="slidenum">
              <a:rPr lang="en-GB" smtClean="0"/>
              <a:t>‹#›</a:t>
            </a:fld>
            <a:endParaRPr lang="en-GB"/>
          </a:p>
        </p:txBody>
      </p:sp>
    </p:spTree>
    <p:extLst>
      <p:ext uri="{BB962C8B-B14F-4D97-AF65-F5344CB8AC3E}">
        <p14:creationId xmlns:p14="http://schemas.microsoft.com/office/powerpoint/2010/main" val="2677531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8C4A7C32-C20C-48BC-837D-A3DF6AD14ADA}" type="datetimeFigureOut">
              <a:rPr lang="en-GB" smtClean="0"/>
              <a:t>24/05/2021</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BC3FD65-A9B4-4E8E-8501-C433116E7D1E}"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70115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8C4A7C32-C20C-48BC-837D-A3DF6AD14ADA}" type="datetimeFigureOut">
              <a:rPr lang="en-GB" smtClean="0"/>
              <a:t>24/05/2021</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BC3FD65-A9B4-4E8E-8501-C433116E7D1E}" type="slidenum">
              <a:rPr lang="en-GB" smtClean="0"/>
              <a:t>‹#›</a:t>
            </a:fld>
            <a:endParaRPr lang="en-GB"/>
          </a:p>
        </p:txBody>
      </p:sp>
    </p:spTree>
    <p:extLst>
      <p:ext uri="{BB962C8B-B14F-4D97-AF65-F5344CB8AC3E}">
        <p14:creationId xmlns:p14="http://schemas.microsoft.com/office/powerpoint/2010/main" val="1572357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4A7C32-C20C-48BC-837D-A3DF6AD14ADA}" type="datetimeFigureOut">
              <a:rPr lang="en-GB" smtClean="0"/>
              <a:t>24/05/2021</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BC3FD65-A9B4-4E8E-8501-C433116E7D1E}" type="slidenum">
              <a:rPr lang="en-GB" smtClean="0"/>
              <a:t>‹#›</a:t>
            </a:fld>
            <a:endParaRPr lang="en-GB"/>
          </a:p>
        </p:txBody>
      </p:sp>
    </p:spTree>
    <p:extLst>
      <p:ext uri="{BB962C8B-B14F-4D97-AF65-F5344CB8AC3E}">
        <p14:creationId xmlns:p14="http://schemas.microsoft.com/office/powerpoint/2010/main" val="1905649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4A7C32-C20C-48BC-837D-A3DF6AD14ADA}" type="datetimeFigureOut">
              <a:rPr lang="en-GB" smtClean="0"/>
              <a:t>24/05/2021</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BC3FD65-A9B4-4E8E-8501-C433116E7D1E}" type="slidenum">
              <a:rPr lang="en-GB" smtClean="0"/>
              <a:t>‹#›</a:t>
            </a:fld>
            <a:endParaRPr lang="en-GB"/>
          </a:p>
        </p:txBody>
      </p:sp>
    </p:spTree>
    <p:extLst>
      <p:ext uri="{BB962C8B-B14F-4D97-AF65-F5344CB8AC3E}">
        <p14:creationId xmlns:p14="http://schemas.microsoft.com/office/powerpoint/2010/main" val="1093191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4A7C32-C20C-48BC-837D-A3DF6AD14ADA}" type="datetimeFigureOut">
              <a:rPr lang="en-GB" smtClean="0"/>
              <a:t>24/05/2021</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BC3FD65-A9B4-4E8E-8501-C433116E7D1E}" type="slidenum">
              <a:rPr lang="en-GB" smtClean="0"/>
              <a:t>‹#›</a:t>
            </a:fld>
            <a:endParaRPr lang="en-GB"/>
          </a:p>
        </p:txBody>
      </p:sp>
    </p:spTree>
    <p:extLst>
      <p:ext uri="{BB962C8B-B14F-4D97-AF65-F5344CB8AC3E}">
        <p14:creationId xmlns:p14="http://schemas.microsoft.com/office/powerpoint/2010/main" val="3270961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4A7C32-C20C-48BC-837D-A3DF6AD14ADA}" type="datetimeFigureOut">
              <a:rPr lang="en-GB" smtClean="0"/>
              <a:t>24/05/2021</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BC3FD65-A9B4-4E8E-8501-C433116E7D1E}" type="slidenum">
              <a:rPr lang="en-GB" smtClean="0"/>
              <a:t>‹#›</a:t>
            </a:fld>
            <a:endParaRPr lang="en-GB"/>
          </a:p>
        </p:txBody>
      </p:sp>
    </p:spTree>
    <p:extLst>
      <p:ext uri="{BB962C8B-B14F-4D97-AF65-F5344CB8AC3E}">
        <p14:creationId xmlns:p14="http://schemas.microsoft.com/office/powerpoint/2010/main" val="3735199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4A7C32-C20C-48BC-837D-A3DF6AD14ADA}" type="datetimeFigureOut">
              <a:rPr lang="en-GB" smtClean="0"/>
              <a:t>24/05/2021</a:t>
            </a:fld>
            <a:endParaRPr lang="en-GB"/>
          </a:p>
        </p:txBody>
      </p:sp>
      <p:sp>
        <p:nvSpPr>
          <p:cNvPr id="6" name="Footer Placeholder 5"/>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BC3FD65-A9B4-4E8E-8501-C433116E7D1E}" type="slidenum">
              <a:rPr lang="en-GB" smtClean="0"/>
              <a:t>‹#›</a:t>
            </a:fld>
            <a:endParaRPr lang="en-GB"/>
          </a:p>
        </p:txBody>
      </p:sp>
    </p:spTree>
    <p:extLst>
      <p:ext uri="{BB962C8B-B14F-4D97-AF65-F5344CB8AC3E}">
        <p14:creationId xmlns:p14="http://schemas.microsoft.com/office/powerpoint/2010/main" val="2678915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4A7C32-C20C-48BC-837D-A3DF6AD14ADA}" type="datetimeFigureOut">
              <a:rPr lang="en-GB" smtClean="0"/>
              <a:t>24/05/2021</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BC3FD65-A9B4-4E8E-8501-C433116E7D1E}" type="slidenum">
              <a:rPr lang="en-GB" smtClean="0"/>
              <a:t>‹#›</a:t>
            </a:fld>
            <a:endParaRPr lang="en-GB"/>
          </a:p>
        </p:txBody>
      </p:sp>
    </p:spTree>
    <p:extLst>
      <p:ext uri="{BB962C8B-B14F-4D97-AF65-F5344CB8AC3E}">
        <p14:creationId xmlns:p14="http://schemas.microsoft.com/office/powerpoint/2010/main" val="187753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4A7C32-C20C-48BC-837D-A3DF6AD14ADA}" type="datetimeFigureOut">
              <a:rPr lang="en-GB" smtClean="0"/>
              <a:t>24/05/2021</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BC3FD65-A9B4-4E8E-8501-C433116E7D1E}" type="slidenum">
              <a:rPr lang="en-GB" smtClean="0"/>
              <a:t>‹#›</a:t>
            </a:fld>
            <a:endParaRPr lang="en-GB"/>
          </a:p>
        </p:txBody>
      </p:sp>
    </p:spTree>
    <p:extLst>
      <p:ext uri="{BB962C8B-B14F-4D97-AF65-F5344CB8AC3E}">
        <p14:creationId xmlns:p14="http://schemas.microsoft.com/office/powerpoint/2010/main" val="328111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A7C32-C20C-48BC-837D-A3DF6AD14ADA}" type="datetimeFigureOut">
              <a:rPr lang="en-GB" smtClean="0"/>
              <a:t>24/05/2021</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BC3FD65-A9B4-4E8E-8501-C433116E7D1E}" type="slidenum">
              <a:rPr lang="en-GB" smtClean="0"/>
              <a:t>‹#›</a:t>
            </a:fld>
            <a:endParaRPr lang="en-GB"/>
          </a:p>
        </p:txBody>
      </p:sp>
    </p:spTree>
    <p:extLst>
      <p:ext uri="{BB962C8B-B14F-4D97-AF65-F5344CB8AC3E}">
        <p14:creationId xmlns:p14="http://schemas.microsoft.com/office/powerpoint/2010/main" val="1234142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C4A7C32-C20C-48BC-837D-A3DF6AD14ADA}" type="datetimeFigureOut">
              <a:rPr lang="en-GB" smtClean="0"/>
              <a:t>24/05/2021</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BC3FD65-A9B4-4E8E-8501-C433116E7D1E}" type="slidenum">
              <a:rPr lang="en-GB" smtClean="0"/>
              <a:t>‹#›</a:t>
            </a:fld>
            <a:endParaRPr lang="en-GB"/>
          </a:p>
        </p:txBody>
      </p:sp>
    </p:spTree>
    <p:extLst>
      <p:ext uri="{BB962C8B-B14F-4D97-AF65-F5344CB8AC3E}">
        <p14:creationId xmlns:p14="http://schemas.microsoft.com/office/powerpoint/2010/main" val="4067250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C4A7C32-C20C-48BC-837D-A3DF6AD14ADA}" type="datetimeFigureOut">
              <a:rPr lang="en-GB" smtClean="0"/>
              <a:t>24/05/2021</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BC3FD65-A9B4-4E8E-8501-C433116E7D1E}" type="slidenum">
              <a:rPr lang="en-GB" smtClean="0"/>
              <a:t>‹#›</a:t>
            </a:fld>
            <a:endParaRPr lang="en-GB"/>
          </a:p>
        </p:txBody>
      </p:sp>
    </p:spTree>
    <p:extLst>
      <p:ext uri="{BB962C8B-B14F-4D97-AF65-F5344CB8AC3E}">
        <p14:creationId xmlns:p14="http://schemas.microsoft.com/office/powerpoint/2010/main" val="4084587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C4A7C32-C20C-48BC-837D-A3DF6AD14ADA}" type="datetimeFigureOut">
              <a:rPr lang="en-GB" smtClean="0"/>
              <a:t>24/05/2021</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BC3FD65-A9B4-4E8E-8501-C433116E7D1E}" type="slidenum">
              <a:rPr lang="en-GB" smtClean="0"/>
              <a:t>‹#›</a:t>
            </a:fld>
            <a:endParaRPr lang="en-GB"/>
          </a:p>
        </p:txBody>
      </p:sp>
    </p:spTree>
    <p:extLst>
      <p:ext uri="{BB962C8B-B14F-4D97-AF65-F5344CB8AC3E}">
        <p14:creationId xmlns:p14="http://schemas.microsoft.com/office/powerpoint/2010/main" val="324979980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5.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5.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5.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F5002F-CEEC-4DC0-BB4E-0DE0C520A76D}"/>
              </a:ext>
            </a:extLst>
          </p:cNvPr>
          <p:cNvSpPr>
            <a:spLocks noGrp="1"/>
          </p:cNvSpPr>
          <p:nvPr>
            <p:ph type="title"/>
          </p:nvPr>
        </p:nvSpPr>
        <p:spPr/>
        <p:txBody>
          <a:bodyPr/>
          <a:lstStyle/>
          <a:p>
            <a:endParaRPr lang="en-GB"/>
          </a:p>
        </p:txBody>
      </p:sp>
      <p:sp>
        <p:nvSpPr>
          <p:cNvPr id="5" name="Content Placeholder 4">
            <a:extLst>
              <a:ext uri="{FF2B5EF4-FFF2-40B4-BE49-F238E27FC236}">
                <a16:creationId xmlns:a16="http://schemas.microsoft.com/office/drawing/2014/main" id="{D4288164-F298-4CCA-8A36-D2C97EA9B315}"/>
              </a:ext>
            </a:extLst>
          </p:cNvPr>
          <p:cNvSpPr>
            <a:spLocks noGrp="1"/>
          </p:cNvSpPr>
          <p:nvPr>
            <p:ph idx="1"/>
          </p:nvPr>
        </p:nvSpPr>
        <p:spPr/>
        <p:txBody>
          <a:bodyPr/>
          <a:lstStyle/>
          <a:p>
            <a:r>
              <a:rPr lang="en-US" sz="3200" dirty="0"/>
              <a:t>Through these beautiful pictures books, the children will explore the concepts of equality, diversity, acceptance of differences and of the right of someone to have an opinion different to their own through a range of high quality picture books</a:t>
            </a:r>
          </a:p>
          <a:p>
            <a:pPr marL="0" indent="0">
              <a:buNone/>
            </a:pPr>
            <a:endParaRPr lang="en-GB" i="1" dirty="0">
              <a:highlight>
                <a:srgbClr val="FFFF00"/>
              </a:highlight>
            </a:endParaRPr>
          </a:p>
        </p:txBody>
      </p:sp>
      <p:pic>
        <p:nvPicPr>
          <p:cNvPr id="7" name="Picture 2" descr="image1428">
            <a:extLst>
              <a:ext uri="{FF2B5EF4-FFF2-40B4-BE49-F238E27FC236}">
                <a16:creationId xmlns:a16="http://schemas.microsoft.com/office/drawing/2014/main" id="{DA52E40F-25EC-4C43-B17E-D51815D3ACD6}"/>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367699" y="488676"/>
            <a:ext cx="2136913" cy="1551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34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E54031-8DB1-4C5C-89F7-561C22F34C25}"/>
              </a:ext>
            </a:extLst>
          </p:cNvPr>
          <p:cNvSpPr>
            <a:spLocks noGrp="1"/>
          </p:cNvSpPr>
          <p:nvPr>
            <p:ph type="ctrTitle"/>
          </p:nvPr>
        </p:nvSpPr>
        <p:spPr/>
        <p:txBody>
          <a:bodyPr>
            <a:normAutofit fontScale="90000"/>
          </a:bodyPr>
          <a:lstStyle/>
          <a:p>
            <a:r>
              <a:rPr lang="en-US" dirty="0"/>
              <a:t>Year 4</a:t>
            </a:r>
            <a:br>
              <a:rPr lang="en-US" dirty="0"/>
            </a:br>
            <a:r>
              <a:rPr lang="en-US" dirty="0"/>
              <a:t>No Outsiders picture books</a:t>
            </a:r>
            <a:endParaRPr lang="en-GB" dirty="0"/>
          </a:p>
        </p:txBody>
      </p:sp>
      <p:sp>
        <p:nvSpPr>
          <p:cNvPr id="5" name="Content Placeholder 4">
            <a:extLst>
              <a:ext uri="{FF2B5EF4-FFF2-40B4-BE49-F238E27FC236}">
                <a16:creationId xmlns:a16="http://schemas.microsoft.com/office/drawing/2014/main" id="{E57F8B4E-27E5-4FC3-B617-E89F9FF78992}"/>
              </a:ext>
            </a:extLst>
          </p:cNvPr>
          <p:cNvSpPr>
            <a:spLocks noGrp="1"/>
          </p:cNvSpPr>
          <p:nvPr>
            <p:ph type="subTitle" idx="1"/>
          </p:nvPr>
        </p:nvSpPr>
        <p:spPr/>
        <p:txBody>
          <a:bodyPr>
            <a:normAutofit/>
          </a:bodyPr>
          <a:lstStyle/>
          <a:p>
            <a:r>
              <a:rPr lang="en-US" sz="2400" b="1" dirty="0"/>
              <a:t>Helping to prepare children to live in a modern world</a:t>
            </a:r>
            <a:endParaRPr lang="en-GB" sz="2400" b="1" dirty="0"/>
          </a:p>
        </p:txBody>
      </p:sp>
      <p:pic>
        <p:nvPicPr>
          <p:cNvPr id="6" name="Picture 2" descr="image1428">
            <a:extLst>
              <a:ext uri="{FF2B5EF4-FFF2-40B4-BE49-F238E27FC236}">
                <a16:creationId xmlns:a16="http://schemas.microsoft.com/office/drawing/2014/main" id="{A9DE0457-CFD8-4ED7-B134-138FE4C83F38}"/>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367699" y="954338"/>
            <a:ext cx="2136913" cy="1551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397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53006E-B020-43F2-BC3A-68947B3E3531}"/>
              </a:ext>
            </a:extLst>
          </p:cNvPr>
          <p:cNvSpPr/>
          <p:nvPr/>
        </p:nvSpPr>
        <p:spPr>
          <a:xfrm>
            <a:off x="1563580" y="4577515"/>
            <a:ext cx="2455179" cy="276999"/>
          </a:xfrm>
          <a:prstGeom prst="rect">
            <a:avLst/>
          </a:prstGeom>
        </p:spPr>
        <p:txBody>
          <a:bodyPr wrap="square">
            <a:spAutoFit/>
          </a:bodyPr>
          <a:lstStyle/>
          <a:p>
            <a:pPr>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04A3132E-8B62-4242-9DEB-F03A17C791C5}"/>
              </a:ext>
            </a:extLst>
          </p:cNvPr>
          <p:cNvSpPr/>
          <p:nvPr/>
        </p:nvSpPr>
        <p:spPr>
          <a:xfrm>
            <a:off x="1626996" y="235232"/>
            <a:ext cx="2022125" cy="461665"/>
          </a:xfrm>
          <a:prstGeom prst="rect">
            <a:avLst/>
          </a:prstGeom>
        </p:spPr>
        <p:txBody>
          <a:bodyPr wrap="square">
            <a:spAutoFit/>
          </a:bodyPr>
          <a:lstStyle/>
          <a:p>
            <a:endParaRPr lang="en-GB" sz="1200" dirty="0">
              <a:latin typeface="Calibri" panose="020F0502020204030204" pitchFamily="34" charset="0"/>
              <a:cs typeface="Calibri" panose="020F0502020204030204" pitchFamily="34" charset="0"/>
            </a:endParaRPr>
          </a:p>
          <a:p>
            <a:pPr>
              <a:spcAft>
                <a:spcPts val="0"/>
              </a:spcAft>
            </a:pPr>
            <a:r>
              <a:rPr lang="en-GB" sz="1200" dirty="0">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91D13A1C-F18F-42EA-952C-5E8BAD8EBEBA}"/>
              </a:ext>
            </a:extLst>
          </p:cNvPr>
          <p:cNvSpPr/>
          <p:nvPr/>
        </p:nvSpPr>
        <p:spPr>
          <a:xfrm>
            <a:off x="1595287" y="2459184"/>
            <a:ext cx="2518593" cy="276999"/>
          </a:xfrm>
          <a:prstGeom prst="rect">
            <a:avLst/>
          </a:prstGeom>
        </p:spPr>
        <p:txBody>
          <a:bodyPr wrap="square">
            <a:spAutoFit/>
          </a:bodyPr>
          <a:lstStyle/>
          <a:p>
            <a:pPr>
              <a:spcAft>
                <a:spcPts val="0"/>
              </a:spcAft>
            </a:pPr>
            <a:endParaRPr lang="en-US" sz="1200" b="1" i="1" dirty="0">
              <a:latin typeface="Calibri" panose="020F0502020204030204" pitchFamily="34" charset="0"/>
              <a:ea typeface="Times New Roman" panose="020206030504050203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43023F6F-C804-4230-8FF4-9F040B905565}"/>
              </a:ext>
            </a:extLst>
          </p:cNvPr>
          <p:cNvSpPr/>
          <p:nvPr/>
        </p:nvSpPr>
        <p:spPr>
          <a:xfrm>
            <a:off x="9225111" y="265587"/>
            <a:ext cx="2670477" cy="369332"/>
          </a:xfrm>
          <a:prstGeom prst="rect">
            <a:avLst/>
          </a:prstGeom>
        </p:spPr>
        <p:txBody>
          <a:bodyPr wrap="square">
            <a:spAutoFit/>
          </a:bodyPr>
          <a:lstStyle/>
          <a:p>
            <a:pPr>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F0880243-04AA-4C27-BDC7-4C69FA678C61}"/>
              </a:ext>
            </a:extLst>
          </p:cNvPr>
          <p:cNvSpPr/>
          <p:nvPr/>
        </p:nvSpPr>
        <p:spPr>
          <a:xfrm>
            <a:off x="9225112" y="2335600"/>
            <a:ext cx="2743201" cy="261610"/>
          </a:xfrm>
          <a:prstGeom prst="rect">
            <a:avLst/>
          </a:prstGeom>
        </p:spPr>
        <p:txBody>
          <a:bodyPr wrap="square">
            <a:spAutoFit/>
          </a:bodyPr>
          <a:lstStyle/>
          <a:p>
            <a:pPr>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F3FA6915-429F-4C4A-84C7-4022243A3830}"/>
              </a:ext>
            </a:extLst>
          </p:cNvPr>
          <p:cNvSpPr txBox="1"/>
          <p:nvPr/>
        </p:nvSpPr>
        <p:spPr>
          <a:xfrm>
            <a:off x="9264250" y="5254857"/>
            <a:ext cx="2743201" cy="276999"/>
          </a:xfrm>
          <a:prstGeom prst="rect">
            <a:avLst/>
          </a:prstGeom>
          <a:noFill/>
        </p:spPr>
        <p:txBody>
          <a:bodyPr wrap="square" rtlCol="0">
            <a:spAutoFit/>
          </a:bodyPr>
          <a:lstStyle/>
          <a:p>
            <a:endParaRPr lang="en-GB" sz="12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0E9C15DD-BE39-44F8-A06C-90F9D8C07E6A}"/>
              </a:ext>
            </a:extLst>
          </p:cNvPr>
          <p:cNvSpPr/>
          <p:nvPr/>
        </p:nvSpPr>
        <p:spPr>
          <a:xfrm>
            <a:off x="1595288" y="235232"/>
            <a:ext cx="2304532" cy="1846659"/>
          </a:xfrm>
          <a:prstGeom prst="rect">
            <a:avLst/>
          </a:prstGeom>
        </p:spPr>
        <p:txBody>
          <a:bodyPr wrap="square">
            <a:spAutoFit/>
          </a:bodyPr>
          <a:lstStyle/>
          <a:p>
            <a:pPr>
              <a:spcAft>
                <a:spcPts val="0"/>
              </a:spcAft>
            </a:pPr>
            <a:r>
              <a:rPr lang="en-US" dirty="0">
                <a:latin typeface="Calibri" panose="020F0502020204030204" pitchFamily="34" charset="0"/>
                <a:ea typeface="Calibri" panose="020F0502020204030204" pitchFamily="34" charset="0"/>
                <a:cs typeface="Calibri" panose="020F0502020204030204" pitchFamily="34"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b="1" i="1" dirty="0">
                <a:latin typeface="Calibri" panose="020F0502020204030204" pitchFamily="34" charset="0"/>
                <a:ea typeface="Calibri" panose="020F0502020204030204" pitchFamily="34" charset="0"/>
                <a:cs typeface="Calibri" panose="020F0502020204030204" pitchFamily="34" charset="0"/>
              </a:rPr>
              <a:t>Along Came a Different by Tom McLaughlin</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understand and value diversity and the benefits of living in a diverse community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a:latin typeface="Calibri" panose="020F0502020204030204" pitchFamily="34" charset="0"/>
                <a:ea typeface="Times New Roman" panose="02020603050405020304" pitchFamily="18" charset="0"/>
                <a:cs typeface="Calibri" panose="020F0502020204030204" pitchFamily="34" charset="0"/>
              </a:rPr>
              <a:t>I can celebrate my personal identity (gender, faith, family, ethnicity, likes/dislikes, character)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https://images-na.ssl-images-amazon.com/images/I/41yPd6mevkL._SY391_BO1,204,203,200_.jpg">
            <a:extLst>
              <a:ext uri="{FF2B5EF4-FFF2-40B4-BE49-F238E27FC236}">
                <a16:creationId xmlns:a16="http://schemas.microsoft.com/office/drawing/2014/main" id="{C86DBA40-BCB5-4E54-93F1-4DCC9FF294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1736" y="579326"/>
            <a:ext cx="1915599" cy="15086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F394CA2-1171-4B5D-9584-6757CC53D946}"/>
              </a:ext>
            </a:extLst>
          </p:cNvPr>
          <p:cNvSpPr/>
          <p:nvPr/>
        </p:nvSpPr>
        <p:spPr>
          <a:xfrm>
            <a:off x="1563580" y="2253801"/>
            <a:ext cx="2743201" cy="2462213"/>
          </a:xfrm>
          <a:prstGeom prst="rect">
            <a:avLst/>
          </a:prstGeom>
        </p:spPr>
        <p:txBody>
          <a:bodyPr wrap="square">
            <a:spAutoFit/>
          </a:bodyPr>
          <a:lstStyle/>
          <a:p>
            <a:pPr>
              <a:spcAft>
                <a:spcPts val="0"/>
              </a:spcAft>
            </a:pPr>
            <a:r>
              <a:rPr lang="en-GB" sz="1100" b="1" i="1" dirty="0">
                <a:latin typeface="Calibri" panose="020F0502020204030204" pitchFamily="34" charset="0"/>
                <a:ea typeface="Times New Roman" panose="02020603050405020304" pitchFamily="18" charset="0"/>
                <a:cs typeface="Calibri" panose="020F0502020204030204" pitchFamily="34" charset="0"/>
              </a:rPr>
              <a:t>Dogs Don’t Do Ballet by Anna Kemp and Sarah Ogilvie</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a:latin typeface="Calibri" panose="020F0502020204030204" pitchFamily="34" charset="0"/>
                <a:ea typeface="Times New Roman" panose="02020603050405020304" pitchFamily="18" charset="0"/>
                <a:cs typeface="Calibri" panose="020F0502020204030204" pitchFamily="34" charset="0"/>
              </a:rPr>
              <a:t>I </a:t>
            </a:r>
            <a:r>
              <a:rPr lang="en-US" sz="1100" dirty="0" err="1">
                <a:latin typeface="Calibri" panose="020F0502020204030204" pitchFamily="34" charset="0"/>
                <a:ea typeface="Times New Roman" panose="02020603050405020304" pitchFamily="18" charset="0"/>
                <a:cs typeface="Calibri" panose="020F0502020204030204" pitchFamily="34" charset="0"/>
              </a:rPr>
              <a:t>recognise</a:t>
            </a:r>
            <a:r>
              <a:rPr lang="en-US" sz="1100" dirty="0">
                <a:latin typeface="Calibri" panose="020F0502020204030204" pitchFamily="34" charset="0"/>
                <a:ea typeface="Times New Roman" panose="02020603050405020304" pitchFamily="18" charset="0"/>
                <a:cs typeface="Calibri" panose="020F0502020204030204" pitchFamily="34" charset="0"/>
              </a:rPr>
              <a:t> the positive impact of self-respect</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a:latin typeface="Calibri" panose="020F0502020204030204" pitchFamily="34" charset="0"/>
                <a:ea typeface="Calibri" panose="020F0502020204030204" pitchFamily="34" charset="0"/>
                <a:cs typeface="Calibri" panose="020F0502020204030204" pitchFamily="34" charset="0"/>
              </a:rPr>
              <a:t>I understand and value diversity and the benefits of living in a diverse community </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latin typeface="Calibri" panose="020F0502020204030204" pitchFamily="34" charset="0"/>
                <a:ea typeface="Times New Roman" panose="02020603050405020304" pitchFamily="18" charset="0"/>
                <a:cs typeface="Calibri" panose="020F0502020204030204" pitchFamily="34" charset="0"/>
              </a:rPr>
              <a:t>I can celebrate my personal identity (gender, faith, family, ethnicity, likes/dislikes, character)</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a:latin typeface="Calibri" panose="020F0502020204030204" pitchFamily="34" charset="0"/>
                <a:ea typeface="Times New Roman" panose="02020603050405020304" pitchFamily="18" charset="0"/>
                <a:cs typeface="Calibri" panose="020F0502020204030204" pitchFamily="34" charset="0"/>
              </a:rPr>
              <a:t>I know how to form respectful relationships (</a:t>
            </a:r>
            <a:r>
              <a:rPr lang="en-US" sz="1100" dirty="0" err="1">
                <a:latin typeface="Calibri" panose="020F0502020204030204" pitchFamily="34" charset="0"/>
                <a:ea typeface="Times New Roman" panose="02020603050405020304" pitchFamily="18" charset="0"/>
                <a:cs typeface="Calibri" panose="020F0502020204030204" pitchFamily="34" charset="0"/>
              </a:rPr>
              <a:t>inc</a:t>
            </a:r>
            <a:r>
              <a:rPr lang="en-US" sz="1100" dirty="0">
                <a:latin typeface="Calibri" panose="020F0502020204030204" pitchFamily="34" charset="0"/>
                <a:ea typeface="Times New Roman" panose="02020603050405020304" pitchFamily="18" charset="0"/>
                <a:cs typeface="Calibri" panose="020F0502020204030204" pitchFamily="34" charset="0"/>
              </a:rPr>
              <a:t> online and in wider society)</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a:latin typeface="Calibri" panose="020F0502020204030204" pitchFamily="34" charset="0"/>
                <a:ea typeface="Times New Roman" panose="02020603050405020304" pitchFamily="18" charset="0"/>
                <a:cs typeface="Calibri" panose="020F0502020204030204" pitchFamily="34" charset="0"/>
              </a:rPr>
              <a:t>I can use strategies to respond to feelings, including intense and conflicting feelings, in an appropriate and proportionate way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6" name="Picture 4" descr="https://images-na.ssl-images-amazon.com/images/I/61rf1UwQOKL._SY498_BO1,204,203,200_.jpg">
            <a:extLst>
              <a:ext uri="{FF2B5EF4-FFF2-40B4-BE49-F238E27FC236}">
                <a16:creationId xmlns:a16="http://schemas.microsoft.com/office/drawing/2014/main" id="{BB82272B-4402-4662-B3CF-AD1694A58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736" y="2572536"/>
            <a:ext cx="1712927" cy="17129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87D45DD-C913-4092-A1EF-707661A86BBE}"/>
              </a:ext>
            </a:extLst>
          </p:cNvPr>
          <p:cNvSpPr/>
          <p:nvPr/>
        </p:nvSpPr>
        <p:spPr>
          <a:xfrm>
            <a:off x="1563580" y="5172351"/>
            <a:ext cx="2632976" cy="1384995"/>
          </a:xfrm>
          <a:prstGeom prst="rect">
            <a:avLst/>
          </a:prstGeom>
        </p:spPr>
        <p:txBody>
          <a:bodyPr wrap="square">
            <a:spAutoFit/>
          </a:bodyPr>
          <a:lstStyle/>
          <a:p>
            <a:pPr>
              <a:spcAft>
                <a:spcPts val="0"/>
              </a:spcAft>
            </a:pPr>
            <a:r>
              <a:rPr lang="en-US" sz="1200" b="1" i="1" dirty="0">
                <a:latin typeface="Calibri" panose="020F0502020204030204" pitchFamily="34" charset="0"/>
                <a:ea typeface="Calibri" panose="020F0502020204030204" pitchFamily="34" charset="0"/>
                <a:cs typeface="Calibri" panose="020F0502020204030204" pitchFamily="34" charset="0"/>
              </a:rPr>
              <a:t>Red: A Crayon’s Story by Michael Hall</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a:t>
            </a:r>
            <a:r>
              <a:rPr lang="en-US" sz="1200" dirty="0" err="1">
                <a:latin typeface="Calibri" panose="020F0502020204030204" pitchFamily="34" charset="0"/>
                <a:ea typeface="Times New Roman" panose="02020603050405020304" pitchFamily="18" charset="0"/>
                <a:cs typeface="Calibri" panose="020F0502020204030204" pitchFamily="34" charset="0"/>
              </a:rPr>
              <a:t>recognise</a:t>
            </a:r>
            <a:r>
              <a:rPr lang="en-US" sz="1200" dirty="0">
                <a:latin typeface="Calibri" panose="020F0502020204030204" pitchFamily="34" charset="0"/>
                <a:ea typeface="Times New Roman" panose="02020603050405020304" pitchFamily="18" charset="0"/>
                <a:cs typeface="Calibri" panose="020F0502020204030204" pitchFamily="34" charset="0"/>
              </a:rPr>
              <a:t> the positive impact of </a:t>
            </a: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self-respect</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a:latin typeface="Calibri" panose="020F0502020204030204" pitchFamily="34" charset="0"/>
                <a:ea typeface="Times New Roman" panose="02020603050405020304" pitchFamily="18" charset="0"/>
                <a:cs typeface="Calibri" panose="020F0502020204030204" pitchFamily="34" charset="0"/>
              </a:rPr>
              <a:t>I can celebrate my personal identity (gender, faith, family, ethnicity, likes/dislikes, character)</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a:latin typeface="Calibri" panose="020F0502020204030204" pitchFamily="34" charset="0"/>
                <a:ea typeface="Times New Roman" panose="02020603050405020304" pitchFamily="18"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8" name="Picture 6" descr="Red: A Crayon's Story by [Michael Hall]">
            <a:extLst>
              <a:ext uri="{FF2B5EF4-FFF2-40B4-BE49-F238E27FC236}">
                <a16:creationId xmlns:a16="http://schemas.microsoft.com/office/drawing/2014/main" id="{D50470FD-D5EF-4E21-8D22-8AAA0ECD7C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736" y="4716014"/>
            <a:ext cx="1240159" cy="171292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2AFA963E-4AD1-4FE3-84C3-9F06737C78B4}"/>
              </a:ext>
            </a:extLst>
          </p:cNvPr>
          <p:cNvSpPr/>
          <p:nvPr/>
        </p:nvSpPr>
        <p:spPr>
          <a:xfrm>
            <a:off x="9152402" y="579326"/>
            <a:ext cx="2966896" cy="1210362"/>
          </a:xfrm>
          <a:prstGeom prst="rect">
            <a:avLst/>
          </a:prstGeom>
        </p:spPr>
        <p:txBody>
          <a:bodyPr wrap="square">
            <a:spAutoFit/>
          </a:bodyPr>
          <a:lstStyle/>
          <a:p>
            <a:pPr>
              <a:spcAft>
                <a:spcPts val="0"/>
              </a:spcAft>
            </a:pPr>
            <a:r>
              <a:rPr lang="en-GB" sz="1200" b="1" i="1" dirty="0" err="1">
                <a:latin typeface="Calibri" panose="020F0502020204030204" pitchFamily="34" charset="0"/>
                <a:ea typeface="Times New Roman" panose="02020603050405020304" pitchFamily="18" charset="0"/>
                <a:cs typeface="Calibri" panose="020F0502020204030204" pitchFamily="34" charset="0"/>
              </a:rPr>
              <a:t>Aalfred</a:t>
            </a:r>
            <a:r>
              <a:rPr lang="en-GB" sz="1200" b="1" i="1" dirty="0">
                <a:latin typeface="Calibri" panose="020F0502020204030204" pitchFamily="34" charset="0"/>
                <a:ea typeface="Times New Roman" panose="02020603050405020304" pitchFamily="18" charset="0"/>
                <a:cs typeface="Calibri" panose="020F0502020204030204" pitchFamily="34" charset="0"/>
              </a:rPr>
              <a:t> and </a:t>
            </a:r>
            <a:r>
              <a:rPr lang="en-GB" sz="1200" b="1" i="1" dirty="0" err="1">
                <a:latin typeface="Calibri" panose="020F0502020204030204" pitchFamily="34" charset="0"/>
                <a:ea typeface="Times New Roman" panose="02020603050405020304" pitchFamily="18" charset="0"/>
                <a:cs typeface="Calibri" panose="020F0502020204030204" pitchFamily="34" charset="0"/>
              </a:rPr>
              <a:t>Aalbert</a:t>
            </a:r>
            <a:r>
              <a:rPr lang="en-GB" sz="1200" b="1" i="1" dirty="0">
                <a:latin typeface="Calibri" panose="020F0502020204030204" pitchFamily="34" charset="0"/>
                <a:ea typeface="Times New Roman" panose="02020603050405020304" pitchFamily="18" charset="0"/>
                <a:cs typeface="Calibri" panose="020F0502020204030204" pitchFamily="34" charset="0"/>
              </a:rPr>
              <a:t> by Morag Hood</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a:t>
            </a:r>
            <a:r>
              <a:rPr lang="en-US" sz="1200" dirty="0" err="1">
                <a:latin typeface="Calibri" panose="020F0502020204030204" pitchFamily="34" charset="0"/>
                <a:ea typeface="Calibri" panose="020F0502020204030204" pitchFamily="34" charset="0"/>
                <a:cs typeface="Calibri" panose="020F0502020204030204" pitchFamily="34" charset="0"/>
              </a:rPr>
              <a:t>recognise</a:t>
            </a:r>
            <a:r>
              <a:rPr lang="en-US" sz="1200" dirty="0">
                <a:latin typeface="Calibri" panose="020F0502020204030204" pitchFamily="34" charset="0"/>
                <a:ea typeface="Calibri" panose="020F0502020204030204" pitchFamily="34" charset="0"/>
                <a:cs typeface="Calibri" panose="020F0502020204030204" pitchFamily="34" charset="0"/>
              </a:rPr>
              <a:t> shared characteristics of healthy family life, including care, commitment, time together; support</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understand and value diversity and the benefits of living in a diverse community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https://images-na.ssl-images-amazon.com/images/I/51BtYVtNpAL._SY498_BO1,204,203,200_.jpg">
            <a:extLst>
              <a:ext uri="{FF2B5EF4-FFF2-40B4-BE49-F238E27FC236}">
                <a16:creationId xmlns:a16="http://schemas.microsoft.com/office/drawing/2014/main" id="{8ECCED44-8827-4589-A308-5B67A125A8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4217" y="579326"/>
            <a:ext cx="1674475" cy="1674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1C06492-B2D5-4B9A-A8E9-082C3C7F9BC4}"/>
              </a:ext>
            </a:extLst>
          </p:cNvPr>
          <p:cNvSpPr txBox="1"/>
          <p:nvPr/>
        </p:nvSpPr>
        <p:spPr>
          <a:xfrm>
            <a:off x="9225111" y="2160801"/>
            <a:ext cx="2670477" cy="2123658"/>
          </a:xfrm>
          <a:prstGeom prst="rect">
            <a:avLst/>
          </a:prstGeom>
          <a:noFill/>
        </p:spPr>
        <p:txBody>
          <a:bodyPr wrap="square" rtlCol="0">
            <a:spAutoFit/>
          </a:bodyPr>
          <a:lstStyle/>
          <a:p>
            <a:r>
              <a:rPr lang="en-US" sz="1200" b="1" i="1" dirty="0">
                <a:latin typeface="Calibri" panose="020F0502020204030204" pitchFamily="34" charset="0"/>
                <a:cs typeface="Calibri" panose="020F0502020204030204" pitchFamily="34" charset="0"/>
              </a:rPr>
              <a:t>When Sadness Comes to Call by Eva Eland</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understand how regular exercise benefits physical and mental health</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understand that feelings can vary in intensity and can use a varied vocabulary to describe them</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can use strategies to respond to feelings, including intense and conflicting feelings, in an appropriate and proportionate way</a:t>
            </a:r>
            <a:endParaRPr lang="en-GB" sz="1200" dirty="0">
              <a:latin typeface="Calibri" panose="020F0502020204030204" pitchFamily="34" charset="0"/>
              <a:cs typeface="Calibri" panose="020F0502020204030204" pitchFamily="34" charset="0"/>
            </a:endParaRPr>
          </a:p>
        </p:txBody>
      </p:sp>
      <p:pic>
        <p:nvPicPr>
          <p:cNvPr id="1028" name="Picture 4" descr="https://images-na.ssl-images-amazon.com/images/I/51TIA-PLJnL._SX446_BO1,204,203,200_.jpg">
            <a:extLst>
              <a:ext uri="{FF2B5EF4-FFF2-40B4-BE49-F238E27FC236}">
                <a16:creationId xmlns:a16="http://schemas.microsoft.com/office/drawing/2014/main" id="{8723373B-147E-46C8-AB24-AEA788C10C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4217" y="2511430"/>
            <a:ext cx="1644286" cy="18351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624238F-7D2B-4F37-82A8-79B819944C94}"/>
              </a:ext>
            </a:extLst>
          </p:cNvPr>
          <p:cNvSpPr txBox="1"/>
          <p:nvPr/>
        </p:nvSpPr>
        <p:spPr>
          <a:xfrm>
            <a:off x="9225112" y="4716014"/>
            <a:ext cx="2670476" cy="1477328"/>
          </a:xfrm>
          <a:prstGeom prst="rect">
            <a:avLst/>
          </a:prstGeom>
          <a:noFill/>
        </p:spPr>
        <p:txBody>
          <a:bodyPr wrap="square" rtlCol="0">
            <a:spAutoFit/>
          </a:bodyPr>
          <a:lstStyle/>
          <a:p>
            <a:r>
              <a:rPr lang="en-US" sz="1200" b="1" i="1" dirty="0">
                <a:latin typeface="Calibri" panose="020F0502020204030204" pitchFamily="34" charset="0"/>
                <a:cs typeface="Calibri" panose="020F0502020204030204" pitchFamily="34" charset="0"/>
              </a:rPr>
              <a:t>Julian is a Mermaid by Jessica Love</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a:t>
            </a:r>
            <a:r>
              <a:rPr lang="en-US" sz="1200" dirty="0" err="1">
                <a:latin typeface="Calibri" panose="020F0502020204030204" pitchFamily="34" charset="0"/>
                <a:cs typeface="Calibri" panose="020F0502020204030204" pitchFamily="34" charset="0"/>
              </a:rPr>
              <a:t>recognise</a:t>
            </a:r>
            <a:r>
              <a:rPr lang="en-US" sz="1200" dirty="0">
                <a:latin typeface="Calibri" panose="020F0502020204030204" pitchFamily="34" charset="0"/>
                <a:cs typeface="Calibri" panose="020F0502020204030204" pitchFamily="34" charset="0"/>
              </a:rPr>
              <a:t> the positive impact of self-respect</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understand and value diversity and the benefits of living in a diverse community</a:t>
            </a:r>
            <a:endParaRPr lang="en-GB" sz="1200" dirty="0">
              <a:latin typeface="Calibri" panose="020F0502020204030204" pitchFamily="34" charset="0"/>
              <a:cs typeface="Calibri" panose="020F0502020204030204" pitchFamily="34" charset="0"/>
            </a:endParaRPr>
          </a:p>
          <a:p>
            <a:r>
              <a:rPr lang="en-US" dirty="0"/>
              <a:t> </a:t>
            </a:r>
            <a:endParaRPr lang="en-GB" dirty="0"/>
          </a:p>
        </p:txBody>
      </p:sp>
      <p:pic>
        <p:nvPicPr>
          <p:cNvPr id="1030" name="Picture 6" descr="https://images-na.ssl-images-amazon.com/images/I/511ENv3LBML._SY459_BO1,204,203,200_.jpg">
            <a:extLst>
              <a:ext uri="{FF2B5EF4-FFF2-40B4-BE49-F238E27FC236}">
                <a16:creationId xmlns:a16="http://schemas.microsoft.com/office/drawing/2014/main" id="{5C6A68CB-B159-4E20-BAC2-A0D8C0BC0E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4217" y="4704841"/>
            <a:ext cx="1674475" cy="165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947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E54031-8DB1-4C5C-89F7-561C22F34C25}"/>
              </a:ext>
            </a:extLst>
          </p:cNvPr>
          <p:cNvSpPr>
            <a:spLocks noGrp="1"/>
          </p:cNvSpPr>
          <p:nvPr>
            <p:ph type="ctrTitle"/>
          </p:nvPr>
        </p:nvSpPr>
        <p:spPr/>
        <p:txBody>
          <a:bodyPr>
            <a:normAutofit fontScale="90000"/>
          </a:bodyPr>
          <a:lstStyle/>
          <a:p>
            <a:r>
              <a:rPr lang="en-US" dirty="0"/>
              <a:t>Year 5</a:t>
            </a:r>
            <a:br>
              <a:rPr lang="en-US" dirty="0"/>
            </a:br>
            <a:r>
              <a:rPr lang="en-US" dirty="0"/>
              <a:t>No Outsiders picture books</a:t>
            </a:r>
            <a:endParaRPr lang="en-GB" dirty="0"/>
          </a:p>
        </p:txBody>
      </p:sp>
      <p:sp>
        <p:nvSpPr>
          <p:cNvPr id="5" name="Content Placeholder 4">
            <a:extLst>
              <a:ext uri="{FF2B5EF4-FFF2-40B4-BE49-F238E27FC236}">
                <a16:creationId xmlns:a16="http://schemas.microsoft.com/office/drawing/2014/main" id="{E57F8B4E-27E5-4FC3-B617-E89F9FF78992}"/>
              </a:ext>
            </a:extLst>
          </p:cNvPr>
          <p:cNvSpPr>
            <a:spLocks noGrp="1"/>
          </p:cNvSpPr>
          <p:nvPr>
            <p:ph type="subTitle" idx="1"/>
          </p:nvPr>
        </p:nvSpPr>
        <p:spPr/>
        <p:txBody>
          <a:bodyPr>
            <a:normAutofit/>
          </a:bodyPr>
          <a:lstStyle/>
          <a:p>
            <a:r>
              <a:rPr lang="en-US" sz="2400" b="1" dirty="0"/>
              <a:t>Helping to prepare children to live in a modern world</a:t>
            </a:r>
            <a:endParaRPr lang="en-GB" sz="2400" b="1" dirty="0"/>
          </a:p>
        </p:txBody>
      </p:sp>
      <p:pic>
        <p:nvPicPr>
          <p:cNvPr id="6" name="Picture 2" descr="image1428">
            <a:extLst>
              <a:ext uri="{FF2B5EF4-FFF2-40B4-BE49-F238E27FC236}">
                <a16:creationId xmlns:a16="http://schemas.microsoft.com/office/drawing/2014/main" id="{A9DE0457-CFD8-4ED7-B134-138FE4C83F38}"/>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367699" y="954338"/>
            <a:ext cx="2136913" cy="1551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596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53006E-B020-43F2-BC3A-68947B3E3531}"/>
              </a:ext>
            </a:extLst>
          </p:cNvPr>
          <p:cNvSpPr/>
          <p:nvPr/>
        </p:nvSpPr>
        <p:spPr>
          <a:xfrm>
            <a:off x="1563580" y="4577515"/>
            <a:ext cx="2455179" cy="276999"/>
          </a:xfrm>
          <a:prstGeom prst="rect">
            <a:avLst/>
          </a:prstGeom>
        </p:spPr>
        <p:txBody>
          <a:bodyPr wrap="square">
            <a:spAutoFit/>
          </a:bodyPr>
          <a:lstStyle/>
          <a:p>
            <a:pPr>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04A3132E-8B62-4242-9DEB-F03A17C791C5}"/>
              </a:ext>
            </a:extLst>
          </p:cNvPr>
          <p:cNvSpPr/>
          <p:nvPr/>
        </p:nvSpPr>
        <p:spPr>
          <a:xfrm>
            <a:off x="1626996" y="235232"/>
            <a:ext cx="2022125" cy="461665"/>
          </a:xfrm>
          <a:prstGeom prst="rect">
            <a:avLst/>
          </a:prstGeom>
        </p:spPr>
        <p:txBody>
          <a:bodyPr wrap="square">
            <a:spAutoFit/>
          </a:bodyPr>
          <a:lstStyle/>
          <a:p>
            <a:endParaRPr lang="en-GB" sz="1200" dirty="0">
              <a:latin typeface="Calibri" panose="020F0502020204030204" pitchFamily="34" charset="0"/>
              <a:cs typeface="Calibri" panose="020F0502020204030204" pitchFamily="34" charset="0"/>
            </a:endParaRPr>
          </a:p>
          <a:p>
            <a:pPr>
              <a:spcAft>
                <a:spcPts val="0"/>
              </a:spcAft>
            </a:pPr>
            <a:r>
              <a:rPr lang="en-GB" sz="1200" dirty="0">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91D13A1C-F18F-42EA-952C-5E8BAD8EBEBA}"/>
              </a:ext>
            </a:extLst>
          </p:cNvPr>
          <p:cNvSpPr/>
          <p:nvPr/>
        </p:nvSpPr>
        <p:spPr>
          <a:xfrm>
            <a:off x="1595287" y="2459184"/>
            <a:ext cx="2518593" cy="276999"/>
          </a:xfrm>
          <a:prstGeom prst="rect">
            <a:avLst/>
          </a:prstGeom>
        </p:spPr>
        <p:txBody>
          <a:bodyPr wrap="square">
            <a:spAutoFit/>
          </a:bodyPr>
          <a:lstStyle/>
          <a:p>
            <a:pPr>
              <a:spcAft>
                <a:spcPts val="0"/>
              </a:spcAft>
            </a:pPr>
            <a:endParaRPr lang="en-US" sz="1200" b="1" i="1" dirty="0">
              <a:latin typeface="Calibri" panose="020F0502020204030204" pitchFamily="34" charset="0"/>
              <a:ea typeface="Times New Roman" panose="020206030504050203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43023F6F-C804-4230-8FF4-9F040B905565}"/>
              </a:ext>
            </a:extLst>
          </p:cNvPr>
          <p:cNvSpPr/>
          <p:nvPr/>
        </p:nvSpPr>
        <p:spPr>
          <a:xfrm>
            <a:off x="9225111" y="265587"/>
            <a:ext cx="2670477" cy="369332"/>
          </a:xfrm>
          <a:prstGeom prst="rect">
            <a:avLst/>
          </a:prstGeom>
        </p:spPr>
        <p:txBody>
          <a:bodyPr wrap="square">
            <a:spAutoFit/>
          </a:bodyPr>
          <a:lstStyle/>
          <a:p>
            <a:pPr>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F0880243-04AA-4C27-BDC7-4C69FA678C61}"/>
              </a:ext>
            </a:extLst>
          </p:cNvPr>
          <p:cNvSpPr/>
          <p:nvPr/>
        </p:nvSpPr>
        <p:spPr>
          <a:xfrm>
            <a:off x="9225112" y="2335600"/>
            <a:ext cx="2743201" cy="261610"/>
          </a:xfrm>
          <a:prstGeom prst="rect">
            <a:avLst/>
          </a:prstGeom>
        </p:spPr>
        <p:txBody>
          <a:bodyPr wrap="square">
            <a:spAutoFit/>
          </a:bodyPr>
          <a:lstStyle/>
          <a:p>
            <a:pPr>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F3FA6915-429F-4C4A-84C7-4022243A3830}"/>
              </a:ext>
            </a:extLst>
          </p:cNvPr>
          <p:cNvSpPr txBox="1"/>
          <p:nvPr/>
        </p:nvSpPr>
        <p:spPr>
          <a:xfrm>
            <a:off x="9264250" y="5254857"/>
            <a:ext cx="2743201" cy="276999"/>
          </a:xfrm>
          <a:prstGeom prst="rect">
            <a:avLst/>
          </a:prstGeom>
          <a:noFill/>
        </p:spPr>
        <p:txBody>
          <a:bodyPr wrap="square" rtlCol="0">
            <a:spAutoFit/>
          </a:bodyPr>
          <a:lstStyle/>
          <a:p>
            <a:endParaRPr lang="en-GB" sz="12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0E9C15DD-BE39-44F8-A06C-90F9D8C07E6A}"/>
              </a:ext>
            </a:extLst>
          </p:cNvPr>
          <p:cNvSpPr/>
          <p:nvPr/>
        </p:nvSpPr>
        <p:spPr>
          <a:xfrm>
            <a:off x="1595288" y="235232"/>
            <a:ext cx="2304532" cy="553998"/>
          </a:xfrm>
          <a:prstGeom prst="rect">
            <a:avLst/>
          </a:prstGeom>
        </p:spPr>
        <p:txBody>
          <a:bodyPr wrap="square">
            <a:spAutoFit/>
          </a:bodyPr>
          <a:lstStyle/>
          <a:p>
            <a:pPr>
              <a:spcAft>
                <a:spcPts val="0"/>
              </a:spcAft>
            </a:pPr>
            <a:r>
              <a:rPr lang="en-US" dirty="0">
                <a:latin typeface="Calibri" panose="020F0502020204030204" pitchFamily="34" charset="0"/>
                <a:ea typeface="Calibri" panose="020F0502020204030204" pitchFamily="34" charset="0"/>
                <a:cs typeface="Calibri" panose="020F0502020204030204" pitchFamily="34"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287D45DD-C913-4092-A1EF-707661A86BBE}"/>
              </a:ext>
            </a:extLst>
          </p:cNvPr>
          <p:cNvSpPr/>
          <p:nvPr/>
        </p:nvSpPr>
        <p:spPr>
          <a:xfrm>
            <a:off x="1531873" y="4577515"/>
            <a:ext cx="2774907" cy="2308324"/>
          </a:xfrm>
          <a:prstGeom prst="rect">
            <a:avLst/>
          </a:prstGeom>
        </p:spPr>
        <p:txBody>
          <a:bodyPr wrap="square">
            <a:spAutoFit/>
          </a:bodyPr>
          <a:lstStyle/>
          <a:p>
            <a:r>
              <a:rPr lang="en-US" sz="1200" b="1" i="1" dirty="0">
                <a:latin typeface="Calibri" panose="020F0502020204030204" pitchFamily="34" charset="0"/>
                <a:cs typeface="Calibri" panose="020F0502020204030204" pitchFamily="34" charset="0"/>
              </a:rPr>
              <a:t>Mixed by </a:t>
            </a:r>
            <a:r>
              <a:rPr lang="en-US" sz="1200" b="1" i="1" dirty="0" err="1">
                <a:latin typeface="Calibri" panose="020F0502020204030204" pitchFamily="34" charset="0"/>
                <a:cs typeface="Calibri" panose="020F0502020204030204" pitchFamily="34" charset="0"/>
              </a:rPr>
              <a:t>Arree</a:t>
            </a:r>
            <a:r>
              <a:rPr lang="en-US" sz="1200" b="1" i="1" dirty="0">
                <a:latin typeface="Calibri" panose="020F0502020204030204" pitchFamily="34" charset="0"/>
                <a:cs typeface="Calibri" panose="020F0502020204030204" pitchFamily="34" charset="0"/>
              </a:rPr>
              <a:t> Chung</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understand what discrimination is and how to challenge it</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understand what stereotypes are, their negative impact and how to challenge them</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understand the importance of having compassion</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respect the differences (beliefs, families, </a:t>
            </a:r>
            <a:r>
              <a:rPr lang="en-US" sz="1200" dirty="0" err="1">
                <a:latin typeface="Calibri" panose="020F0502020204030204" pitchFamily="34" charset="0"/>
                <a:cs typeface="Calibri" panose="020F0502020204030204" pitchFamily="34" charset="0"/>
              </a:rPr>
              <a:t>etc</a:t>
            </a:r>
            <a:r>
              <a:rPr lang="en-US" sz="1200" dirty="0">
                <a:latin typeface="Calibri" panose="020F0502020204030204" pitchFamily="34" charset="0"/>
                <a:cs typeface="Calibri" panose="020F0502020204030204" pitchFamily="34" charset="0"/>
              </a:rPr>
              <a:t>) and similarities between people and focus on </a:t>
            </a:r>
            <a:r>
              <a:rPr lang="en-US" sz="1200" dirty="0" err="1">
                <a:latin typeface="Calibri" panose="020F0502020204030204" pitchFamily="34" charset="0"/>
                <a:cs typeface="Calibri" panose="020F0502020204030204" pitchFamily="34" charset="0"/>
              </a:rPr>
              <a:t>recognising</a:t>
            </a:r>
            <a:r>
              <a:rPr lang="en-US" sz="1200" dirty="0">
                <a:latin typeface="Calibri" panose="020F0502020204030204" pitchFamily="34" charset="0"/>
                <a:cs typeface="Calibri" panose="020F0502020204030204" pitchFamily="34" charset="0"/>
              </a:rPr>
              <a:t> what I have in common with others </a:t>
            </a:r>
            <a:endParaRPr lang="en-GB" sz="1200" dirty="0">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C575B1C9-2E89-4A12-B758-79DB700B67B3}"/>
              </a:ext>
            </a:extLst>
          </p:cNvPr>
          <p:cNvSpPr/>
          <p:nvPr/>
        </p:nvSpPr>
        <p:spPr>
          <a:xfrm>
            <a:off x="1563579" y="404693"/>
            <a:ext cx="2743201" cy="1384995"/>
          </a:xfrm>
          <a:prstGeom prst="rect">
            <a:avLst/>
          </a:prstGeom>
        </p:spPr>
        <p:txBody>
          <a:bodyPr wrap="square">
            <a:spAutoFit/>
          </a:bodyPr>
          <a:lstStyle/>
          <a:p>
            <a:pPr>
              <a:spcAft>
                <a:spcPts val="0"/>
              </a:spcAft>
            </a:pPr>
            <a:r>
              <a:rPr lang="en-US" sz="1200" b="1" i="1" dirty="0">
                <a:latin typeface="Calibri" panose="020F0502020204030204" pitchFamily="34" charset="0"/>
                <a:ea typeface="Calibri" panose="020F0502020204030204" pitchFamily="34" charset="0"/>
                <a:cs typeface="Calibri" panose="020F0502020204030204" pitchFamily="34" charset="0"/>
              </a:rPr>
              <a:t>Kenny Lives with Erica and Martina by Olly Pike</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know how to display my responsibilities we all have for caring for other people and living things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understand the importance of having compassion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https://images-na.ssl-images-amazon.com/images/I/516ejKJYZiL._SY498_BO1,204,203,200_.jpg">
            <a:extLst>
              <a:ext uri="{FF2B5EF4-FFF2-40B4-BE49-F238E27FC236}">
                <a16:creationId xmlns:a16="http://schemas.microsoft.com/office/drawing/2014/main" id="{F16D0C4D-68ED-4689-816A-D9C95CD899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489" y="299031"/>
            <a:ext cx="1770951" cy="177095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EE9C915E-CE22-4F2C-9BA5-3A0A1B1E4098}"/>
              </a:ext>
            </a:extLst>
          </p:cNvPr>
          <p:cNvSpPr/>
          <p:nvPr/>
        </p:nvSpPr>
        <p:spPr>
          <a:xfrm>
            <a:off x="1511370" y="2084525"/>
            <a:ext cx="2815910" cy="2492990"/>
          </a:xfrm>
          <a:prstGeom prst="rect">
            <a:avLst/>
          </a:prstGeom>
        </p:spPr>
        <p:txBody>
          <a:bodyPr wrap="square">
            <a:spAutoFit/>
          </a:bodyPr>
          <a:lstStyle/>
          <a:p>
            <a:pPr>
              <a:spcAft>
                <a:spcPts val="0"/>
              </a:spcAft>
            </a:pPr>
            <a:r>
              <a:rPr lang="en-US" sz="1200" b="1" i="1" dirty="0">
                <a:latin typeface="Calibri" panose="020F0502020204030204" pitchFamily="34" charset="0"/>
                <a:ea typeface="Times New Roman" panose="02020603050405020304" pitchFamily="18" charset="0"/>
                <a:cs typeface="Calibri" panose="020F0502020204030204" pitchFamily="34" charset="0"/>
              </a:rPr>
              <a:t>Rose Blanche by Ian McEwan and Roberto </a:t>
            </a:r>
            <a:r>
              <a:rPr lang="en-US" sz="1200" b="1" i="1" dirty="0" err="1">
                <a:latin typeface="Calibri" panose="020F0502020204030204" pitchFamily="34" charset="0"/>
                <a:ea typeface="Times New Roman" panose="02020603050405020304" pitchFamily="18" charset="0"/>
                <a:cs typeface="Calibri" panose="020F0502020204030204" pitchFamily="34" charset="0"/>
              </a:rPr>
              <a:t>Innocenti</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know strategies for </a:t>
            </a:r>
            <a:r>
              <a:rPr lang="en-US" sz="1200" dirty="0" err="1">
                <a:latin typeface="Calibri" panose="020F0502020204030204" pitchFamily="34" charset="0"/>
                <a:ea typeface="Times New Roman" panose="02020603050405020304" pitchFamily="18" charset="0"/>
                <a:cs typeface="Calibri" panose="020F0502020204030204" pitchFamily="34" charset="0"/>
              </a:rPr>
              <a:t>recognising</a:t>
            </a:r>
            <a:r>
              <a:rPr lang="en-US" sz="1200" dirty="0">
                <a:latin typeface="Calibri" panose="020F0502020204030204" pitchFamily="34" charset="0"/>
                <a:ea typeface="Times New Roman" panose="02020603050405020304" pitchFamily="18" charset="0"/>
                <a:cs typeface="Calibri" panose="020F0502020204030204" pitchFamily="34" charset="0"/>
              </a:rPr>
              <a:t> and managing peer influence/approval </a:t>
            </a:r>
            <a:r>
              <a:rPr lang="en-US" sz="1200" dirty="0" err="1">
                <a:latin typeface="Calibri" panose="020F0502020204030204" pitchFamily="34" charset="0"/>
                <a:ea typeface="Times New Roman" panose="02020603050405020304" pitchFamily="18" charset="0"/>
                <a:cs typeface="Calibri" panose="020F0502020204030204" pitchFamily="34" charset="0"/>
              </a:rPr>
              <a:t>inc</a:t>
            </a:r>
            <a:r>
              <a:rPr lang="en-US" sz="1200" dirty="0">
                <a:latin typeface="Calibri" panose="020F0502020204030204" pitchFamily="34" charset="0"/>
                <a:ea typeface="Times New Roman" panose="02020603050405020304" pitchFamily="18" charset="0"/>
                <a:cs typeface="Calibri" panose="020F0502020204030204" pitchFamily="34" charset="0"/>
              </a:rPr>
              <a:t> effect of online actions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know what to do when under pressure from others to do something unsafe or that makes me feel uncomfortable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know how to display my responsibilities we all have for caring for other people and living things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understand the importance of having compassion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2" name="Picture 4" descr="https://images-na.ssl-images-amazon.com/images/I/51RYMPZHBYL._SX372_BO1,204,203,200_.jpg">
            <a:extLst>
              <a:ext uri="{FF2B5EF4-FFF2-40B4-BE49-F238E27FC236}">
                <a16:creationId xmlns:a16="http://schemas.microsoft.com/office/drawing/2014/main" id="{4669AF42-EA40-4EF8-9BA8-5F3C2E444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1197" y="2358880"/>
            <a:ext cx="1443220" cy="19255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images-na.ssl-images-amazon.com/images/I/51VhqwcV4-L._SY399_BO1,204,203,200_.jpg">
            <a:extLst>
              <a:ext uri="{FF2B5EF4-FFF2-40B4-BE49-F238E27FC236}">
                <a16:creationId xmlns:a16="http://schemas.microsoft.com/office/drawing/2014/main" id="{6717A044-5AF6-4B0F-9BAF-660DBDE2EB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9489" y="4788019"/>
            <a:ext cx="1940070" cy="155593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9B66613C-E67A-4F7C-A32A-517106779F07}"/>
              </a:ext>
            </a:extLst>
          </p:cNvPr>
          <p:cNvSpPr/>
          <p:nvPr/>
        </p:nvSpPr>
        <p:spPr>
          <a:xfrm>
            <a:off x="9084213" y="264315"/>
            <a:ext cx="2884100" cy="2123658"/>
          </a:xfrm>
          <a:prstGeom prst="rect">
            <a:avLst/>
          </a:prstGeom>
        </p:spPr>
        <p:txBody>
          <a:bodyPr wrap="square">
            <a:spAutoFit/>
          </a:bodyPr>
          <a:lstStyle/>
          <a:p>
            <a:pPr>
              <a:spcAft>
                <a:spcPts val="0"/>
              </a:spcAft>
            </a:pPr>
            <a:r>
              <a:rPr lang="en-US" sz="1200" b="1" i="1" dirty="0">
                <a:latin typeface="Calibri" panose="020F0502020204030204" pitchFamily="34" charset="0"/>
                <a:ea typeface="Times New Roman" panose="02020603050405020304" pitchFamily="18" charset="0"/>
                <a:cs typeface="Calibri" panose="020F0502020204030204" pitchFamily="34" charset="0"/>
              </a:rPr>
              <a:t>How to Heal a Broken Wing by Bob Graham</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know how to display my responsibilities we all have for caring for other people and living things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understand the importance of having compassion</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respect the differences (beliefs, families, </a:t>
            </a:r>
            <a:r>
              <a:rPr lang="en-US" sz="1200" dirty="0" err="1">
                <a:latin typeface="Calibri" panose="020F0502020204030204" pitchFamily="34" charset="0"/>
                <a:ea typeface="Times New Roman" panose="02020603050405020304" pitchFamily="18" charset="0"/>
                <a:cs typeface="Calibri" panose="020F0502020204030204" pitchFamily="34" charset="0"/>
              </a:rPr>
              <a:t>etc</a:t>
            </a:r>
            <a:r>
              <a:rPr lang="en-US" sz="1200" dirty="0">
                <a:latin typeface="Calibri" panose="020F0502020204030204" pitchFamily="34" charset="0"/>
                <a:ea typeface="Times New Roman" panose="02020603050405020304" pitchFamily="18" charset="0"/>
                <a:cs typeface="Calibri" panose="020F0502020204030204" pitchFamily="34" charset="0"/>
              </a:rPr>
              <a:t>) and similarities between people and focus on </a:t>
            </a:r>
            <a:r>
              <a:rPr lang="en-US" sz="1200" dirty="0" err="1">
                <a:latin typeface="Calibri" panose="020F0502020204030204" pitchFamily="34" charset="0"/>
                <a:ea typeface="Times New Roman" panose="02020603050405020304" pitchFamily="18" charset="0"/>
                <a:cs typeface="Calibri" panose="020F0502020204030204" pitchFamily="34" charset="0"/>
              </a:rPr>
              <a:t>recognising</a:t>
            </a:r>
            <a:r>
              <a:rPr lang="en-US" sz="1200" dirty="0">
                <a:latin typeface="Calibri" panose="020F0502020204030204" pitchFamily="34" charset="0"/>
                <a:ea typeface="Times New Roman" panose="02020603050405020304" pitchFamily="18" charset="0"/>
                <a:cs typeface="Calibri" panose="020F0502020204030204" pitchFamily="34" charset="0"/>
              </a:rPr>
              <a:t> what I have in common with others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6" name="Picture 8" descr="https://images-na.ssl-images-amazon.com/images/I/51NboG2wkpL._SX342_BO1,204,203,200_.jpg">
            <a:extLst>
              <a:ext uri="{FF2B5EF4-FFF2-40B4-BE49-F238E27FC236}">
                <a16:creationId xmlns:a16="http://schemas.microsoft.com/office/drawing/2014/main" id="{E67B5174-3E32-471C-8CF7-BB665527F2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5139" y="299031"/>
            <a:ext cx="1251614" cy="181556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68C2EA6-B279-416F-8B18-3FA4DE3796E7}"/>
              </a:ext>
            </a:extLst>
          </p:cNvPr>
          <p:cNvSpPr txBox="1"/>
          <p:nvPr/>
        </p:nvSpPr>
        <p:spPr>
          <a:xfrm>
            <a:off x="9169167" y="2597210"/>
            <a:ext cx="2670476" cy="1384995"/>
          </a:xfrm>
          <a:prstGeom prst="rect">
            <a:avLst/>
          </a:prstGeom>
          <a:noFill/>
        </p:spPr>
        <p:txBody>
          <a:bodyPr wrap="square" rtlCol="0">
            <a:spAutoFit/>
          </a:bodyPr>
          <a:lstStyle/>
          <a:p>
            <a:r>
              <a:rPr lang="en-US" sz="1200" b="1" i="1" dirty="0">
                <a:latin typeface="Calibri" panose="020F0502020204030204" pitchFamily="34" charset="0"/>
                <a:cs typeface="Calibri" panose="020F0502020204030204" pitchFamily="34" charset="0"/>
              </a:rPr>
              <a:t>The Girls by Lauren Lee and Jenny </a:t>
            </a:r>
            <a:r>
              <a:rPr lang="en-US" sz="1200" b="1" i="1" dirty="0" err="1">
                <a:latin typeface="Calibri" panose="020F0502020204030204" pitchFamily="34" charset="0"/>
                <a:cs typeface="Calibri" panose="020F0502020204030204" pitchFamily="34" charset="0"/>
              </a:rPr>
              <a:t>Lovlie</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know friendships can change over time and the benefits of having different/new types of friends</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understand the importance of having compassion</a:t>
            </a:r>
            <a:endParaRPr lang="en-GB" sz="1200" dirty="0">
              <a:latin typeface="Calibri" panose="020F0502020204030204" pitchFamily="34" charset="0"/>
              <a:cs typeface="Calibri" panose="020F0502020204030204" pitchFamily="34" charset="0"/>
            </a:endParaRPr>
          </a:p>
        </p:txBody>
      </p:sp>
      <p:pic>
        <p:nvPicPr>
          <p:cNvPr id="2058" name="Picture 10" descr="https://images-na.ssl-images-amazon.com/images/I/41VF7Or0PvL._SX325_BO1,204,203,200_.jpg">
            <a:extLst>
              <a:ext uri="{FF2B5EF4-FFF2-40B4-BE49-F238E27FC236}">
                <a16:creationId xmlns:a16="http://schemas.microsoft.com/office/drawing/2014/main" id="{15C0F35D-81E0-45C1-89E0-01EE74FA2C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5139" y="2387973"/>
            <a:ext cx="1261852" cy="181556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82E06CC1-5C79-4CD6-A959-15F41BD6EA77}"/>
              </a:ext>
            </a:extLst>
          </p:cNvPr>
          <p:cNvSpPr txBox="1"/>
          <p:nvPr/>
        </p:nvSpPr>
        <p:spPr>
          <a:xfrm>
            <a:off x="9264249" y="4471332"/>
            <a:ext cx="2743201" cy="2400657"/>
          </a:xfrm>
          <a:prstGeom prst="rect">
            <a:avLst/>
          </a:prstGeom>
          <a:noFill/>
        </p:spPr>
        <p:txBody>
          <a:bodyPr wrap="square" rtlCol="0">
            <a:spAutoFit/>
          </a:bodyPr>
          <a:lstStyle/>
          <a:p>
            <a:r>
              <a:rPr lang="en-US" sz="1200" b="1" i="1" dirty="0">
                <a:latin typeface="Calibri" panose="020F0502020204030204" pitchFamily="34" charset="0"/>
                <a:cs typeface="Calibri" panose="020F0502020204030204" pitchFamily="34" charset="0"/>
              </a:rPr>
              <a:t>And Tango Makes Three by Justin Richardson and Peter Parnell</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respect the differences (beliefs, families, </a:t>
            </a:r>
            <a:r>
              <a:rPr lang="en-US" sz="1200" dirty="0" err="1">
                <a:latin typeface="Calibri" panose="020F0502020204030204" pitchFamily="34" charset="0"/>
                <a:cs typeface="Calibri" panose="020F0502020204030204" pitchFamily="34" charset="0"/>
              </a:rPr>
              <a:t>etc</a:t>
            </a:r>
            <a:r>
              <a:rPr lang="en-US" sz="1200" dirty="0">
                <a:latin typeface="Calibri" panose="020F0502020204030204" pitchFamily="34" charset="0"/>
                <a:cs typeface="Calibri" panose="020F0502020204030204" pitchFamily="34" charset="0"/>
              </a:rPr>
              <a:t>) and similarities between people and focus on </a:t>
            </a:r>
            <a:r>
              <a:rPr lang="en-US" sz="1200" dirty="0" err="1">
                <a:latin typeface="Calibri" panose="020F0502020204030204" pitchFamily="34" charset="0"/>
                <a:cs typeface="Calibri" panose="020F0502020204030204" pitchFamily="34" charset="0"/>
              </a:rPr>
              <a:t>recognising</a:t>
            </a:r>
            <a:r>
              <a:rPr lang="en-US" sz="1200" dirty="0">
                <a:latin typeface="Calibri" panose="020F0502020204030204" pitchFamily="34" charset="0"/>
                <a:cs typeface="Calibri" panose="020F0502020204030204" pitchFamily="34" charset="0"/>
              </a:rPr>
              <a:t> what I have in common with others </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respect that there are different types of family structure (including foster, same-sex and step-parents, blended families) and all types can give family members love, security and</a:t>
            </a:r>
            <a:r>
              <a:rPr lang="en-US" sz="1200" b="1"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stability</a:t>
            </a:r>
            <a:endParaRPr lang="en-GB" sz="1200" dirty="0">
              <a:latin typeface="Calibri" panose="020F0502020204030204" pitchFamily="34" charset="0"/>
              <a:cs typeface="Calibri" panose="020F0502020204030204" pitchFamily="34" charset="0"/>
            </a:endParaRPr>
          </a:p>
          <a:p>
            <a:r>
              <a:rPr lang="en-US" dirty="0"/>
              <a:t> </a:t>
            </a:r>
            <a:endParaRPr lang="en-GB" dirty="0"/>
          </a:p>
        </p:txBody>
      </p:sp>
      <p:pic>
        <p:nvPicPr>
          <p:cNvPr id="2060" name="Picture 12" descr="https://images-na.ssl-images-amazon.com/images/I/51K58jv0SEL._SY371_BO1,204,203,200_.jpg">
            <a:extLst>
              <a:ext uri="{FF2B5EF4-FFF2-40B4-BE49-F238E27FC236}">
                <a16:creationId xmlns:a16="http://schemas.microsoft.com/office/drawing/2014/main" id="{63E49CAE-D2E6-4891-B581-2A79FAF5E3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3449" y="4841702"/>
            <a:ext cx="1973340" cy="1475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88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E54031-8DB1-4C5C-89F7-561C22F34C25}"/>
              </a:ext>
            </a:extLst>
          </p:cNvPr>
          <p:cNvSpPr>
            <a:spLocks noGrp="1"/>
          </p:cNvSpPr>
          <p:nvPr>
            <p:ph type="ctrTitle"/>
          </p:nvPr>
        </p:nvSpPr>
        <p:spPr/>
        <p:txBody>
          <a:bodyPr>
            <a:normAutofit fontScale="90000"/>
          </a:bodyPr>
          <a:lstStyle/>
          <a:p>
            <a:r>
              <a:rPr lang="en-US" dirty="0"/>
              <a:t>Year 6</a:t>
            </a:r>
            <a:br>
              <a:rPr lang="en-US" dirty="0"/>
            </a:br>
            <a:r>
              <a:rPr lang="en-US" dirty="0"/>
              <a:t>No Outsiders picture books</a:t>
            </a:r>
            <a:endParaRPr lang="en-GB" dirty="0"/>
          </a:p>
        </p:txBody>
      </p:sp>
      <p:sp>
        <p:nvSpPr>
          <p:cNvPr id="5" name="Content Placeholder 4">
            <a:extLst>
              <a:ext uri="{FF2B5EF4-FFF2-40B4-BE49-F238E27FC236}">
                <a16:creationId xmlns:a16="http://schemas.microsoft.com/office/drawing/2014/main" id="{E57F8B4E-27E5-4FC3-B617-E89F9FF78992}"/>
              </a:ext>
            </a:extLst>
          </p:cNvPr>
          <p:cNvSpPr>
            <a:spLocks noGrp="1"/>
          </p:cNvSpPr>
          <p:nvPr>
            <p:ph type="subTitle" idx="1"/>
          </p:nvPr>
        </p:nvSpPr>
        <p:spPr/>
        <p:txBody>
          <a:bodyPr>
            <a:normAutofit/>
          </a:bodyPr>
          <a:lstStyle/>
          <a:p>
            <a:r>
              <a:rPr lang="en-US" sz="2400" b="1" dirty="0"/>
              <a:t>Helping to prepare children to live in a modern world</a:t>
            </a:r>
            <a:endParaRPr lang="en-GB" sz="2400" b="1" dirty="0"/>
          </a:p>
        </p:txBody>
      </p:sp>
      <p:pic>
        <p:nvPicPr>
          <p:cNvPr id="6" name="Picture 2" descr="image1428">
            <a:extLst>
              <a:ext uri="{FF2B5EF4-FFF2-40B4-BE49-F238E27FC236}">
                <a16:creationId xmlns:a16="http://schemas.microsoft.com/office/drawing/2014/main" id="{A9DE0457-CFD8-4ED7-B134-138FE4C83F38}"/>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367699" y="954338"/>
            <a:ext cx="2136913" cy="1551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102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53006E-B020-43F2-BC3A-68947B3E3531}"/>
              </a:ext>
            </a:extLst>
          </p:cNvPr>
          <p:cNvSpPr/>
          <p:nvPr/>
        </p:nvSpPr>
        <p:spPr>
          <a:xfrm>
            <a:off x="1563580" y="4577515"/>
            <a:ext cx="2455179" cy="276999"/>
          </a:xfrm>
          <a:prstGeom prst="rect">
            <a:avLst/>
          </a:prstGeom>
        </p:spPr>
        <p:txBody>
          <a:bodyPr wrap="square">
            <a:spAutoFit/>
          </a:bodyPr>
          <a:lstStyle/>
          <a:p>
            <a:pPr>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04A3132E-8B62-4242-9DEB-F03A17C791C5}"/>
              </a:ext>
            </a:extLst>
          </p:cNvPr>
          <p:cNvSpPr/>
          <p:nvPr/>
        </p:nvSpPr>
        <p:spPr>
          <a:xfrm>
            <a:off x="1626996" y="235232"/>
            <a:ext cx="2022125" cy="461665"/>
          </a:xfrm>
          <a:prstGeom prst="rect">
            <a:avLst/>
          </a:prstGeom>
        </p:spPr>
        <p:txBody>
          <a:bodyPr wrap="square">
            <a:spAutoFit/>
          </a:bodyPr>
          <a:lstStyle/>
          <a:p>
            <a:endParaRPr lang="en-GB" sz="1200" dirty="0">
              <a:latin typeface="Calibri" panose="020F0502020204030204" pitchFamily="34" charset="0"/>
              <a:cs typeface="Calibri" panose="020F0502020204030204" pitchFamily="34" charset="0"/>
            </a:endParaRPr>
          </a:p>
          <a:p>
            <a:pPr>
              <a:spcAft>
                <a:spcPts val="0"/>
              </a:spcAft>
            </a:pPr>
            <a:r>
              <a:rPr lang="en-GB" sz="1200" dirty="0">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91D13A1C-F18F-42EA-952C-5E8BAD8EBEBA}"/>
              </a:ext>
            </a:extLst>
          </p:cNvPr>
          <p:cNvSpPr/>
          <p:nvPr/>
        </p:nvSpPr>
        <p:spPr>
          <a:xfrm>
            <a:off x="1595287" y="2459184"/>
            <a:ext cx="2518593" cy="276999"/>
          </a:xfrm>
          <a:prstGeom prst="rect">
            <a:avLst/>
          </a:prstGeom>
        </p:spPr>
        <p:txBody>
          <a:bodyPr wrap="square">
            <a:spAutoFit/>
          </a:bodyPr>
          <a:lstStyle/>
          <a:p>
            <a:pPr>
              <a:spcAft>
                <a:spcPts val="0"/>
              </a:spcAft>
            </a:pPr>
            <a:endParaRPr lang="en-US" sz="1200" b="1" i="1" dirty="0">
              <a:latin typeface="Calibri" panose="020F0502020204030204" pitchFamily="34" charset="0"/>
              <a:ea typeface="Times New Roman" panose="020206030504050203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43023F6F-C804-4230-8FF4-9F040B905565}"/>
              </a:ext>
            </a:extLst>
          </p:cNvPr>
          <p:cNvSpPr/>
          <p:nvPr/>
        </p:nvSpPr>
        <p:spPr>
          <a:xfrm>
            <a:off x="9225111" y="265587"/>
            <a:ext cx="2670477" cy="369332"/>
          </a:xfrm>
          <a:prstGeom prst="rect">
            <a:avLst/>
          </a:prstGeom>
        </p:spPr>
        <p:txBody>
          <a:bodyPr wrap="square">
            <a:spAutoFit/>
          </a:bodyPr>
          <a:lstStyle/>
          <a:p>
            <a:pPr>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F0880243-04AA-4C27-BDC7-4C69FA678C61}"/>
              </a:ext>
            </a:extLst>
          </p:cNvPr>
          <p:cNvSpPr/>
          <p:nvPr/>
        </p:nvSpPr>
        <p:spPr>
          <a:xfrm>
            <a:off x="9225112" y="2335600"/>
            <a:ext cx="2743201" cy="261610"/>
          </a:xfrm>
          <a:prstGeom prst="rect">
            <a:avLst/>
          </a:prstGeom>
        </p:spPr>
        <p:txBody>
          <a:bodyPr wrap="square">
            <a:spAutoFit/>
          </a:bodyPr>
          <a:lstStyle/>
          <a:p>
            <a:pPr>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F3FA6915-429F-4C4A-84C7-4022243A3830}"/>
              </a:ext>
            </a:extLst>
          </p:cNvPr>
          <p:cNvSpPr txBox="1"/>
          <p:nvPr/>
        </p:nvSpPr>
        <p:spPr>
          <a:xfrm>
            <a:off x="9264250" y="5254857"/>
            <a:ext cx="2743201" cy="276999"/>
          </a:xfrm>
          <a:prstGeom prst="rect">
            <a:avLst/>
          </a:prstGeom>
          <a:noFill/>
        </p:spPr>
        <p:txBody>
          <a:bodyPr wrap="square" rtlCol="0">
            <a:spAutoFit/>
          </a:bodyPr>
          <a:lstStyle/>
          <a:p>
            <a:endParaRPr lang="en-GB" sz="12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0E9C15DD-BE39-44F8-A06C-90F9D8C07E6A}"/>
              </a:ext>
            </a:extLst>
          </p:cNvPr>
          <p:cNvSpPr/>
          <p:nvPr/>
        </p:nvSpPr>
        <p:spPr>
          <a:xfrm>
            <a:off x="1595288" y="235232"/>
            <a:ext cx="2304532" cy="553998"/>
          </a:xfrm>
          <a:prstGeom prst="rect">
            <a:avLst/>
          </a:prstGeom>
        </p:spPr>
        <p:txBody>
          <a:bodyPr wrap="square">
            <a:spAutoFit/>
          </a:bodyPr>
          <a:lstStyle/>
          <a:p>
            <a:pPr>
              <a:spcAft>
                <a:spcPts val="0"/>
              </a:spcAft>
            </a:pPr>
            <a:r>
              <a:rPr lang="en-US" dirty="0">
                <a:latin typeface="Calibri" panose="020F0502020204030204" pitchFamily="34" charset="0"/>
                <a:ea typeface="Calibri" panose="020F0502020204030204" pitchFamily="34" charset="0"/>
                <a:cs typeface="Calibri" panose="020F0502020204030204" pitchFamily="34"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287D45DD-C913-4092-A1EF-707661A86BBE}"/>
              </a:ext>
            </a:extLst>
          </p:cNvPr>
          <p:cNvSpPr/>
          <p:nvPr/>
        </p:nvSpPr>
        <p:spPr>
          <a:xfrm>
            <a:off x="1531873" y="4577515"/>
            <a:ext cx="2582007" cy="1754326"/>
          </a:xfrm>
          <a:prstGeom prst="rect">
            <a:avLst/>
          </a:prstGeom>
        </p:spPr>
        <p:txBody>
          <a:bodyPr wrap="square">
            <a:spAutoFit/>
          </a:bodyPr>
          <a:lstStyle/>
          <a:p>
            <a:r>
              <a:rPr lang="en-US" sz="1200" b="1" i="1" dirty="0">
                <a:latin typeface="Calibri" panose="020F0502020204030204" pitchFamily="34" charset="0"/>
                <a:cs typeface="Calibri" panose="020F0502020204030204" pitchFamily="34" charset="0"/>
              </a:rPr>
              <a:t>Leaf by Sandra </a:t>
            </a:r>
            <a:r>
              <a:rPr lang="en-US" sz="1200" b="1" i="1" dirty="0" err="1">
                <a:latin typeface="Calibri" panose="020F0502020204030204" pitchFamily="34" charset="0"/>
                <a:cs typeface="Calibri" panose="020F0502020204030204" pitchFamily="34" charset="0"/>
              </a:rPr>
              <a:t>Dieckmann</a:t>
            </a:r>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I can use problem-solving strategies to deal with emotions, challenges and changes such as transition to high school</a:t>
            </a:r>
          </a:p>
          <a:p>
            <a:r>
              <a:rPr lang="en-US" sz="1200" dirty="0">
                <a:latin typeface="Calibri" panose="020F0502020204030204" pitchFamily="34" charset="0"/>
                <a:cs typeface="Calibri" panose="020F0502020204030204" pitchFamily="34" charset="0"/>
              </a:rPr>
              <a:t>I understand what prejudice is and how to </a:t>
            </a:r>
            <a:r>
              <a:rPr lang="en-US" sz="1200" dirty="0" err="1">
                <a:latin typeface="Calibri" panose="020F0502020204030204" pitchFamily="34" charset="0"/>
                <a:cs typeface="Calibri" panose="020F0502020204030204" pitchFamily="34" charset="0"/>
              </a:rPr>
              <a:t>recognise</a:t>
            </a:r>
            <a:r>
              <a:rPr lang="en-US" sz="1200" dirty="0">
                <a:latin typeface="Calibri" panose="020F0502020204030204" pitchFamily="34" charset="0"/>
                <a:cs typeface="Calibri" panose="020F0502020204030204" pitchFamily="34" charset="0"/>
              </a:rPr>
              <a:t> and react to </a:t>
            </a:r>
            <a:r>
              <a:rPr lang="en-US" sz="1200" dirty="0" err="1">
                <a:latin typeface="Calibri" panose="020F0502020204030204" pitchFamily="34" charset="0"/>
                <a:cs typeface="Calibri" panose="020F0502020204030204" pitchFamily="34" charset="0"/>
              </a:rPr>
              <a:t>behaviours</a:t>
            </a:r>
            <a:r>
              <a:rPr lang="en-US" sz="1200" dirty="0">
                <a:latin typeface="Calibri" panose="020F0502020204030204" pitchFamily="34" charset="0"/>
                <a:cs typeface="Calibri" panose="020F0502020204030204" pitchFamily="34" charset="0"/>
              </a:rPr>
              <a:t>/actions which discriminate against others </a:t>
            </a:r>
            <a:endParaRPr lang="en-GB" sz="12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B68C2EA6-B279-416F-8B18-3FA4DE3796E7}"/>
              </a:ext>
            </a:extLst>
          </p:cNvPr>
          <p:cNvSpPr txBox="1"/>
          <p:nvPr/>
        </p:nvSpPr>
        <p:spPr>
          <a:xfrm>
            <a:off x="9169167" y="2597210"/>
            <a:ext cx="2670476" cy="276999"/>
          </a:xfrm>
          <a:prstGeom prst="rect">
            <a:avLst/>
          </a:prstGeom>
          <a:noFill/>
        </p:spPr>
        <p:txBody>
          <a:bodyPr wrap="square" rtlCol="0">
            <a:spAutoFit/>
          </a:bodyPr>
          <a:lstStyle/>
          <a:p>
            <a:endParaRPr lang="en-GB" sz="12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82E06CC1-5C79-4CD6-A959-15F41BD6EA77}"/>
              </a:ext>
            </a:extLst>
          </p:cNvPr>
          <p:cNvSpPr txBox="1"/>
          <p:nvPr/>
        </p:nvSpPr>
        <p:spPr>
          <a:xfrm>
            <a:off x="9044720" y="4260791"/>
            <a:ext cx="3014452" cy="2308324"/>
          </a:xfrm>
          <a:prstGeom prst="rect">
            <a:avLst/>
          </a:prstGeom>
          <a:noFill/>
        </p:spPr>
        <p:txBody>
          <a:bodyPr wrap="square" rtlCol="0">
            <a:spAutoFit/>
          </a:bodyPr>
          <a:lstStyle/>
          <a:p>
            <a:r>
              <a:rPr lang="en-US" sz="1200" b="1" i="1" dirty="0">
                <a:latin typeface="Calibri" panose="020F0502020204030204" pitchFamily="34" charset="0"/>
                <a:cs typeface="Calibri" panose="020F0502020204030204" pitchFamily="34" charset="0"/>
              </a:rPr>
              <a:t>A Day in the Life of Marlon </a:t>
            </a:r>
            <a:r>
              <a:rPr lang="en-US" sz="1200" b="1" i="1" dirty="0" err="1">
                <a:latin typeface="Calibri" panose="020F0502020204030204" pitchFamily="34" charset="0"/>
                <a:cs typeface="Calibri" panose="020F0502020204030204" pitchFamily="34" charset="0"/>
              </a:rPr>
              <a:t>Bundo</a:t>
            </a:r>
            <a:r>
              <a:rPr lang="en-US" sz="1200" b="1" i="1" dirty="0">
                <a:latin typeface="Calibri" panose="020F0502020204030204" pitchFamily="34" charset="0"/>
                <a:cs typeface="Calibri" panose="020F0502020204030204" pitchFamily="34" charset="0"/>
              </a:rPr>
              <a:t> by Marlon </a:t>
            </a:r>
            <a:r>
              <a:rPr lang="en-US" sz="1200" b="1" i="1" dirty="0" err="1">
                <a:latin typeface="Calibri" panose="020F0502020204030204" pitchFamily="34" charset="0"/>
                <a:cs typeface="Calibri" panose="020F0502020204030204" pitchFamily="34" charset="0"/>
              </a:rPr>
              <a:t>Bundo</a:t>
            </a:r>
            <a:r>
              <a:rPr lang="en-US" sz="1200" b="1" i="1" dirty="0">
                <a:latin typeface="Calibri" panose="020F0502020204030204" pitchFamily="34" charset="0"/>
                <a:cs typeface="Calibri" panose="020F0502020204030204" pitchFamily="34" charset="0"/>
              </a:rPr>
              <a:t> and Jill Twiss</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can discuss and debate topical issues whilst respecting other people’s point of view and constructively challenge those I disagree with</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know ways of carrying out shared responsibilities for protecting the environment in school and at home and how everyday choices can affect the environment</a:t>
            </a:r>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I understand that new opportunities and responsibilities will arise as I gain independence</a:t>
            </a:r>
          </a:p>
        </p:txBody>
      </p:sp>
      <p:sp>
        <p:nvSpPr>
          <p:cNvPr id="2" name="Rectangle 1">
            <a:extLst>
              <a:ext uri="{FF2B5EF4-FFF2-40B4-BE49-F238E27FC236}">
                <a16:creationId xmlns:a16="http://schemas.microsoft.com/office/drawing/2014/main" id="{829039A1-BDBA-4B2A-BF68-16270D9327E7}"/>
              </a:ext>
            </a:extLst>
          </p:cNvPr>
          <p:cNvSpPr/>
          <p:nvPr/>
        </p:nvSpPr>
        <p:spPr>
          <a:xfrm>
            <a:off x="1615293" y="427859"/>
            <a:ext cx="2425425" cy="1015663"/>
          </a:xfrm>
          <a:prstGeom prst="rect">
            <a:avLst/>
          </a:prstGeom>
        </p:spPr>
        <p:txBody>
          <a:bodyPr wrap="square">
            <a:spAutoFit/>
          </a:bodyPr>
          <a:lstStyle/>
          <a:p>
            <a:pPr>
              <a:spcAft>
                <a:spcPts val="0"/>
              </a:spcAft>
            </a:pPr>
            <a:r>
              <a:rPr lang="en-US" sz="1200" b="1" i="1" dirty="0">
                <a:latin typeface="Calibri" panose="020F0502020204030204" pitchFamily="34" charset="0"/>
                <a:ea typeface="Times New Roman" panose="02020603050405020304" pitchFamily="18" charset="0"/>
                <a:cs typeface="Calibri" panose="020F0502020204030204" pitchFamily="34" charset="0"/>
              </a:rPr>
              <a:t>King of the Sky by Nicola Davis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understand what prejudice is and how to </a:t>
            </a:r>
            <a:r>
              <a:rPr lang="en-US" sz="1200" dirty="0" err="1">
                <a:latin typeface="Calibri" panose="020F0502020204030204" pitchFamily="34" charset="0"/>
                <a:ea typeface="Calibri" panose="020F0502020204030204" pitchFamily="34" charset="0"/>
                <a:cs typeface="Calibri" panose="020F0502020204030204" pitchFamily="34" charset="0"/>
              </a:rPr>
              <a:t>recognise</a:t>
            </a:r>
            <a:r>
              <a:rPr lang="en-US" sz="1200" dirty="0">
                <a:latin typeface="Calibri" panose="020F0502020204030204" pitchFamily="34" charset="0"/>
                <a:ea typeface="Calibri" panose="020F0502020204030204" pitchFamily="34" charset="0"/>
                <a:cs typeface="Calibri" panose="020F0502020204030204" pitchFamily="34" charset="0"/>
              </a:rPr>
              <a:t> and react to </a:t>
            </a:r>
            <a:r>
              <a:rPr lang="en-US" sz="1200" dirty="0" err="1">
                <a:latin typeface="Calibri" panose="020F0502020204030204" pitchFamily="34" charset="0"/>
                <a:ea typeface="Calibri" panose="020F0502020204030204" pitchFamily="34" charset="0"/>
                <a:cs typeface="Calibri" panose="020F0502020204030204" pitchFamily="34" charset="0"/>
              </a:rPr>
              <a:t>behaviours</a:t>
            </a:r>
            <a:r>
              <a:rPr lang="en-US" sz="1200" dirty="0">
                <a:latin typeface="Calibri" panose="020F0502020204030204" pitchFamily="34" charset="0"/>
                <a:ea typeface="Calibri" panose="020F0502020204030204" pitchFamily="34" charset="0"/>
                <a:cs typeface="Calibri" panose="020F0502020204030204" pitchFamily="34" charset="0"/>
              </a:rPr>
              <a:t>/actions which discriminate against others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https://images-na.ssl-images-amazon.com/images/I/41jxkVSOQmL._SY417_BO1,204,203,200_.jpg">
            <a:extLst>
              <a:ext uri="{FF2B5EF4-FFF2-40B4-BE49-F238E27FC236}">
                <a16:creationId xmlns:a16="http://schemas.microsoft.com/office/drawing/2014/main" id="{19478765-638E-430B-AE6F-9755F3C8E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3880" y="379077"/>
            <a:ext cx="1872988" cy="15695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619DFD1-B203-4563-8CE6-F88FB3BBE010}"/>
              </a:ext>
            </a:extLst>
          </p:cNvPr>
          <p:cNvSpPr/>
          <p:nvPr/>
        </p:nvSpPr>
        <p:spPr>
          <a:xfrm>
            <a:off x="1552281" y="2045117"/>
            <a:ext cx="2279009" cy="2123658"/>
          </a:xfrm>
          <a:prstGeom prst="rect">
            <a:avLst/>
          </a:prstGeom>
        </p:spPr>
        <p:txBody>
          <a:bodyPr wrap="square">
            <a:spAutoFit/>
          </a:bodyPr>
          <a:lstStyle/>
          <a:p>
            <a:pPr>
              <a:spcAft>
                <a:spcPts val="0"/>
              </a:spcAft>
            </a:pPr>
            <a:r>
              <a:rPr lang="en-US" sz="1200" b="1" i="1" dirty="0">
                <a:latin typeface="Calibri" panose="020F0502020204030204" pitchFamily="34" charset="0"/>
                <a:ea typeface="Times New Roman" panose="02020603050405020304" pitchFamily="18" charset="0"/>
                <a:cs typeface="Calibri" panose="020F0502020204030204" pitchFamily="34" charset="0"/>
              </a:rPr>
              <a:t>The Only Way is Badger by Stella J. Jones and Carmen Saldana</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can discuss and debate topical issues whilst respecting other people’s point of view and constructively challenge those I disagree with</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understand what prejudice is and how to </a:t>
            </a:r>
            <a:r>
              <a:rPr lang="en-US" sz="1200" dirty="0" err="1">
                <a:latin typeface="Calibri" panose="020F0502020204030204" pitchFamily="34" charset="0"/>
                <a:ea typeface="Calibri" panose="020F0502020204030204" pitchFamily="34" charset="0"/>
                <a:cs typeface="Calibri" panose="020F0502020204030204" pitchFamily="34" charset="0"/>
              </a:rPr>
              <a:t>recognise</a:t>
            </a:r>
            <a:r>
              <a:rPr lang="en-US" sz="1200" dirty="0">
                <a:latin typeface="Calibri" panose="020F0502020204030204" pitchFamily="34" charset="0"/>
                <a:ea typeface="Calibri" panose="020F0502020204030204" pitchFamily="34" charset="0"/>
                <a:cs typeface="Calibri" panose="020F0502020204030204" pitchFamily="34" charset="0"/>
              </a:rPr>
              <a:t> and react to </a:t>
            </a:r>
            <a:r>
              <a:rPr lang="en-US" sz="1200" dirty="0" err="1">
                <a:latin typeface="Calibri" panose="020F0502020204030204" pitchFamily="34" charset="0"/>
                <a:ea typeface="Calibri" panose="020F0502020204030204" pitchFamily="34" charset="0"/>
                <a:cs typeface="Calibri" panose="020F0502020204030204" pitchFamily="34" charset="0"/>
              </a:rPr>
              <a:t>behaviours</a:t>
            </a:r>
            <a:r>
              <a:rPr lang="en-US" sz="1200" dirty="0">
                <a:latin typeface="Calibri" panose="020F0502020204030204" pitchFamily="34" charset="0"/>
                <a:ea typeface="Calibri" panose="020F0502020204030204" pitchFamily="34" charset="0"/>
                <a:cs typeface="Calibri" panose="020F0502020204030204" pitchFamily="34" charset="0"/>
              </a:rPr>
              <a:t>/actions which discriminate against others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6" name="Picture 4" descr="https://images-na.ssl-images-amazon.com/images/I/5122KtrgY7L._SX497_BO1,204,203,200_.jpg">
            <a:extLst>
              <a:ext uri="{FF2B5EF4-FFF2-40B4-BE49-F238E27FC236}">
                <a16:creationId xmlns:a16="http://schemas.microsoft.com/office/drawing/2014/main" id="{B7F49165-176C-4C28-B355-45006F59D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684" y="2206684"/>
            <a:ext cx="1594117" cy="196209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images-na.ssl-images-amazon.com/images/I/61HGvmm+5XL._SY424_BO1,204,203,200_.jpg">
            <a:extLst>
              <a:ext uri="{FF2B5EF4-FFF2-40B4-BE49-F238E27FC236}">
                <a16:creationId xmlns:a16="http://schemas.microsoft.com/office/drawing/2014/main" id="{5BC8CA60-C097-45BB-8598-204861BA2B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295683" y="4725020"/>
            <a:ext cx="1710833" cy="144088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9D08BBD-A312-4D12-99EE-C0212B1932E4}"/>
              </a:ext>
            </a:extLst>
          </p:cNvPr>
          <p:cNvSpPr/>
          <p:nvPr/>
        </p:nvSpPr>
        <p:spPr>
          <a:xfrm>
            <a:off x="9142939" y="450253"/>
            <a:ext cx="2475813" cy="1015663"/>
          </a:xfrm>
          <a:prstGeom prst="rect">
            <a:avLst/>
          </a:prstGeom>
        </p:spPr>
        <p:txBody>
          <a:bodyPr wrap="square">
            <a:spAutoFit/>
          </a:bodyPr>
          <a:lstStyle/>
          <a:p>
            <a:pPr>
              <a:spcAft>
                <a:spcPts val="0"/>
              </a:spcAft>
            </a:pPr>
            <a:r>
              <a:rPr lang="en-GB" sz="1200" b="1" i="1" dirty="0">
                <a:latin typeface="Calibri" panose="020F0502020204030204" pitchFamily="34" charset="0"/>
                <a:ea typeface="Times New Roman" panose="02020603050405020304" pitchFamily="18" charset="0"/>
                <a:cs typeface="Calibri" panose="020F0502020204030204" pitchFamily="34" charset="0"/>
              </a:rPr>
              <a:t>The Island by Armin </a:t>
            </a:r>
            <a:r>
              <a:rPr lang="en-GB" sz="1200" b="1" i="1" dirty="0" err="1">
                <a:latin typeface="Calibri" panose="020F0502020204030204" pitchFamily="34" charset="0"/>
                <a:ea typeface="Times New Roman" panose="02020603050405020304" pitchFamily="18" charset="0"/>
                <a:cs typeface="Calibri" panose="020F0502020204030204" pitchFamily="34" charset="0"/>
              </a:rPr>
              <a:t>Greder</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understand what prejudice is and how to </a:t>
            </a:r>
            <a:r>
              <a:rPr lang="en-US" sz="1200" dirty="0" err="1">
                <a:latin typeface="Calibri" panose="020F0502020204030204" pitchFamily="34" charset="0"/>
                <a:ea typeface="Calibri" panose="020F0502020204030204" pitchFamily="34" charset="0"/>
                <a:cs typeface="Calibri" panose="020F0502020204030204" pitchFamily="34" charset="0"/>
              </a:rPr>
              <a:t>recognise</a:t>
            </a:r>
            <a:r>
              <a:rPr lang="en-US" sz="1200" dirty="0">
                <a:latin typeface="Calibri" panose="020F0502020204030204" pitchFamily="34" charset="0"/>
                <a:ea typeface="Calibri" panose="020F0502020204030204" pitchFamily="34" charset="0"/>
                <a:cs typeface="Calibri" panose="020F0502020204030204" pitchFamily="34" charset="0"/>
              </a:rPr>
              <a:t> and react to </a:t>
            </a:r>
            <a:r>
              <a:rPr lang="en-US" sz="1200" dirty="0" err="1">
                <a:latin typeface="Calibri" panose="020F0502020204030204" pitchFamily="34" charset="0"/>
                <a:ea typeface="Calibri" panose="020F0502020204030204" pitchFamily="34" charset="0"/>
                <a:cs typeface="Calibri" panose="020F0502020204030204" pitchFamily="34" charset="0"/>
              </a:rPr>
              <a:t>behaviours</a:t>
            </a:r>
            <a:r>
              <a:rPr lang="en-US" sz="1200" dirty="0">
                <a:latin typeface="Calibri" panose="020F0502020204030204" pitchFamily="34" charset="0"/>
                <a:ea typeface="Calibri" panose="020F0502020204030204" pitchFamily="34" charset="0"/>
                <a:cs typeface="Calibri" panose="020F0502020204030204" pitchFamily="34" charset="0"/>
              </a:rPr>
              <a:t>/actions which discriminate against others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80" name="Picture 8" descr="https://images-na.ssl-images-amazon.com/images/I/41OJoZsNuIL._SX398_BO1,204,203,200_.jpg">
            <a:extLst>
              <a:ext uri="{FF2B5EF4-FFF2-40B4-BE49-F238E27FC236}">
                <a16:creationId xmlns:a16="http://schemas.microsoft.com/office/drawing/2014/main" id="{FC618376-4932-43C8-8BAE-AD9BCC8C13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6789" y="386641"/>
            <a:ext cx="1626081" cy="174803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1C3029B-D529-4B2E-BF2D-217666BC23CA}"/>
              </a:ext>
            </a:extLst>
          </p:cNvPr>
          <p:cNvSpPr txBox="1"/>
          <p:nvPr/>
        </p:nvSpPr>
        <p:spPr>
          <a:xfrm>
            <a:off x="9264249" y="2422081"/>
            <a:ext cx="2575394" cy="830997"/>
          </a:xfrm>
          <a:prstGeom prst="rect">
            <a:avLst/>
          </a:prstGeom>
          <a:noFill/>
        </p:spPr>
        <p:txBody>
          <a:bodyPr wrap="square" rtlCol="0">
            <a:spAutoFit/>
          </a:bodyPr>
          <a:lstStyle/>
          <a:p>
            <a:r>
              <a:rPr lang="en-GB" sz="1200" b="1" i="1" dirty="0">
                <a:latin typeface="Calibri" panose="020F0502020204030204" pitchFamily="34" charset="0"/>
                <a:cs typeface="Calibri" panose="020F0502020204030204" pitchFamily="34" charset="0"/>
              </a:rPr>
              <a:t>Introducing Teddy by Jessica Walton and Dougal MacPherson</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know that gender identity and sexual orientation are different</a:t>
            </a:r>
            <a:endParaRPr lang="en-GB" sz="1200" dirty="0">
              <a:latin typeface="Calibri" panose="020F0502020204030204" pitchFamily="34" charset="0"/>
              <a:cs typeface="Calibri" panose="020F0502020204030204" pitchFamily="34" charset="0"/>
            </a:endParaRPr>
          </a:p>
        </p:txBody>
      </p:sp>
      <p:pic>
        <p:nvPicPr>
          <p:cNvPr id="3082" name="Picture 10" descr="https://images-na.ssl-images-amazon.com/images/I/51+U3Lh+1uL._SY498_BO1,204,203,200_.jpg">
            <a:extLst>
              <a:ext uri="{FF2B5EF4-FFF2-40B4-BE49-F238E27FC236}">
                <a16:creationId xmlns:a16="http://schemas.microsoft.com/office/drawing/2014/main" id="{7D222697-2F44-4853-AC5C-E99DCCC298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3525" y="2459184"/>
            <a:ext cx="1626082" cy="162608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images-na.ssl-images-amazon.com/images/I/51CNFwegBNL._SY498_BO1,204,203,200_.jpg">
            <a:extLst>
              <a:ext uri="{FF2B5EF4-FFF2-40B4-BE49-F238E27FC236}">
                <a16:creationId xmlns:a16="http://schemas.microsoft.com/office/drawing/2014/main" id="{C62A7A7F-00AA-4C74-949A-73A370AEB2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1570" y="4670115"/>
            <a:ext cx="1748037" cy="1748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907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E54031-8DB1-4C5C-89F7-561C22F34C25}"/>
              </a:ext>
            </a:extLst>
          </p:cNvPr>
          <p:cNvSpPr>
            <a:spLocks noGrp="1"/>
          </p:cNvSpPr>
          <p:nvPr>
            <p:ph type="ctrTitle"/>
          </p:nvPr>
        </p:nvSpPr>
        <p:spPr/>
        <p:txBody>
          <a:bodyPr>
            <a:normAutofit fontScale="90000"/>
          </a:bodyPr>
          <a:lstStyle/>
          <a:p>
            <a:r>
              <a:rPr lang="en-US" dirty="0"/>
              <a:t>EYFS</a:t>
            </a:r>
            <a:br>
              <a:rPr lang="en-US" dirty="0"/>
            </a:br>
            <a:r>
              <a:rPr lang="en-US" dirty="0"/>
              <a:t>No Outsiders picture books</a:t>
            </a:r>
            <a:endParaRPr lang="en-GB" dirty="0"/>
          </a:p>
        </p:txBody>
      </p:sp>
      <p:sp>
        <p:nvSpPr>
          <p:cNvPr id="5" name="Content Placeholder 4">
            <a:extLst>
              <a:ext uri="{FF2B5EF4-FFF2-40B4-BE49-F238E27FC236}">
                <a16:creationId xmlns:a16="http://schemas.microsoft.com/office/drawing/2014/main" id="{E57F8B4E-27E5-4FC3-B617-E89F9FF78992}"/>
              </a:ext>
            </a:extLst>
          </p:cNvPr>
          <p:cNvSpPr>
            <a:spLocks noGrp="1"/>
          </p:cNvSpPr>
          <p:nvPr>
            <p:ph type="subTitle" idx="1"/>
          </p:nvPr>
        </p:nvSpPr>
        <p:spPr/>
        <p:txBody>
          <a:bodyPr>
            <a:normAutofit/>
          </a:bodyPr>
          <a:lstStyle/>
          <a:p>
            <a:r>
              <a:rPr lang="en-US" sz="2400" b="1" dirty="0"/>
              <a:t>Helping to prepare children to live in a modern world</a:t>
            </a:r>
            <a:endParaRPr lang="en-GB" sz="2400" b="1" dirty="0"/>
          </a:p>
        </p:txBody>
      </p:sp>
      <p:pic>
        <p:nvPicPr>
          <p:cNvPr id="6" name="Picture 2" descr="image1428">
            <a:extLst>
              <a:ext uri="{FF2B5EF4-FFF2-40B4-BE49-F238E27FC236}">
                <a16:creationId xmlns:a16="http://schemas.microsoft.com/office/drawing/2014/main" id="{A9DE0457-CFD8-4ED7-B134-138FE4C83F38}"/>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367699" y="954338"/>
            <a:ext cx="2136913" cy="1551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157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FE4C1D-B71A-49E6-AAB2-8772A0D5CBA6}"/>
              </a:ext>
            </a:extLst>
          </p:cNvPr>
          <p:cNvSpPr/>
          <p:nvPr/>
        </p:nvSpPr>
        <p:spPr>
          <a:xfrm>
            <a:off x="1641895" y="529780"/>
            <a:ext cx="2455179" cy="1517723"/>
          </a:xfrm>
          <a:prstGeom prst="rect">
            <a:avLst/>
          </a:prstGeom>
        </p:spPr>
        <p:txBody>
          <a:bodyPr wrap="square">
            <a:spAutoFit/>
          </a:bodyPr>
          <a:lstStyle/>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You Choose by Nick </a:t>
            </a:r>
            <a:r>
              <a:rPr lang="en-US" sz="1200" b="1" dirty="0" err="1">
                <a:latin typeface="Calibri" panose="020F0502020204030204" pitchFamily="34" charset="0"/>
                <a:ea typeface="Calibri" panose="020F0502020204030204" pitchFamily="34" charset="0"/>
                <a:cs typeface="Times New Roman" panose="02020603050405020304" pitchFamily="18" charset="0"/>
              </a:rPr>
              <a:t>Sharratt</a:t>
            </a:r>
            <a:r>
              <a:rPr lang="en-US" sz="1200" b="1" dirty="0">
                <a:latin typeface="Calibri" panose="020F0502020204030204" pitchFamily="34" charset="0"/>
                <a:ea typeface="Calibri" panose="020F0502020204030204" pitchFamily="34" charset="0"/>
                <a:cs typeface="Times New Roman" panose="02020603050405020304" pitchFamily="18" charset="0"/>
              </a:rPr>
              <a:t> and Pippa Goodheart</a:t>
            </a:r>
          </a:p>
          <a:p>
            <a:r>
              <a:rPr lang="en-US" sz="1200" dirty="0">
                <a:latin typeface="Calibri" panose="020F0502020204030204" pitchFamily="34" charset="0"/>
                <a:cs typeface="Calibri" panose="020F0502020204030204" pitchFamily="34" charset="0"/>
              </a:rPr>
              <a:t>I can choose what I like</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can make up my own mind and tell you thinks I like</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can ask others what they think</a:t>
            </a:r>
            <a:endParaRPr lang="en-GB" sz="1200" dirty="0">
              <a:latin typeface="Calibri" panose="020F0502020204030204" pitchFamily="34" charset="0"/>
              <a:cs typeface="Calibri" panose="020F0502020204030204" pitchFamily="34" charset="0"/>
            </a:endParaRPr>
          </a:p>
          <a:p>
            <a:pPr>
              <a:lnSpc>
                <a:spcPct val="107000"/>
              </a:lnSpc>
              <a:spcAft>
                <a:spcPts val="800"/>
              </a:spcAft>
            </a:pP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https://images-na.ssl-images-amazon.com/images/I/61GfpaxvWEL._SX431_BO1,204,203,200_.jpg">
            <a:extLst>
              <a:ext uri="{FF2B5EF4-FFF2-40B4-BE49-F238E27FC236}">
                <a16:creationId xmlns:a16="http://schemas.microsoft.com/office/drawing/2014/main" id="{C1AE539D-E14A-4118-BD2B-6151AB8A4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4561" y="457718"/>
            <a:ext cx="1376753" cy="158978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965B3DE-8CA1-4B1A-96E2-34B581579477}"/>
              </a:ext>
            </a:extLst>
          </p:cNvPr>
          <p:cNvSpPr/>
          <p:nvPr/>
        </p:nvSpPr>
        <p:spPr>
          <a:xfrm>
            <a:off x="9118831" y="5275180"/>
            <a:ext cx="2508310" cy="1174296"/>
          </a:xfrm>
          <a:prstGeom prst="rect">
            <a:avLst/>
          </a:prstGeom>
        </p:spPr>
        <p:txBody>
          <a:bodyPr wrap="square">
            <a:spAutoFit/>
          </a:bodyPr>
          <a:lstStyle/>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Red Rocks and the Rainbow by Sue Heap and Nick </a:t>
            </a:r>
            <a:r>
              <a:rPr lang="en-US" sz="1200" b="1" dirty="0" err="1">
                <a:latin typeface="Calibri" panose="020F0502020204030204" pitchFamily="34" charset="0"/>
                <a:ea typeface="Calibri" panose="020F0502020204030204" pitchFamily="34" charset="0"/>
                <a:cs typeface="Times New Roman" panose="02020603050405020304" pitchFamily="18" charset="0"/>
              </a:rPr>
              <a:t>Sharratt</a:t>
            </a:r>
            <a:endParaRPr lang="en-GB" sz="12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It’s ok to like different things</a:t>
            </a: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I know my friends can like different </a:t>
            </a:r>
            <a:r>
              <a:rPr lang="en-US" sz="1200" dirty="0" err="1">
                <a:latin typeface="Calibri" panose="020F0502020204030204" pitchFamily="34" charset="0"/>
                <a:ea typeface="Calibri" panose="020F0502020204030204" pitchFamily="34" charset="0"/>
                <a:cs typeface="Times New Roman" panose="02020603050405020304" pitchFamily="18" charset="0"/>
              </a:rPr>
              <a:t>thingsI</a:t>
            </a:r>
            <a:r>
              <a:rPr lang="en-US" sz="1200" dirty="0">
                <a:latin typeface="Calibri" panose="020F0502020204030204" pitchFamily="34" charset="0"/>
                <a:ea typeface="Calibri" panose="020F0502020204030204" pitchFamily="34" charset="0"/>
                <a:cs typeface="Times New Roman" panose="02020603050405020304" pitchFamily="18" charset="0"/>
              </a:rPr>
              <a:t> know we can still be friends</a:t>
            </a: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49578991-D3E7-4579-8B7E-0CC5F1D0CD82}"/>
              </a:ext>
            </a:extLst>
          </p:cNvPr>
          <p:cNvSpPr/>
          <p:nvPr/>
        </p:nvSpPr>
        <p:spPr>
          <a:xfrm>
            <a:off x="1641895" y="2154880"/>
            <a:ext cx="2737158" cy="1874103"/>
          </a:xfrm>
          <a:prstGeom prst="rect">
            <a:avLst/>
          </a:prstGeom>
        </p:spPr>
        <p:txBody>
          <a:bodyPr wrap="square">
            <a:spAutoFit/>
          </a:bodyPr>
          <a:lstStyle/>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Hello </a:t>
            </a:r>
            <a:r>
              <a:rPr lang="en-US" sz="1200" b="1" dirty="0" err="1">
                <a:latin typeface="Calibri" panose="020F0502020204030204" pitchFamily="34" charset="0"/>
                <a:ea typeface="Calibri" panose="020F0502020204030204" pitchFamily="34" charset="0"/>
                <a:cs typeface="Times New Roman" panose="02020603050405020304" pitchFamily="18" charset="0"/>
              </a:rPr>
              <a:t>Hello</a:t>
            </a:r>
            <a:r>
              <a:rPr lang="en-US" sz="1200" b="1" dirty="0">
                <a:latin typeface="Calibri" panose="020F0502020204030204" pitchFamily="34" charset="0"/>
                <a:ea typeface="Calibri" panose="020F0502020204030204" pitchFamily="34" charset="0"/>
                <a:cs typeface="Times New Roman" panose="02020603050405020304" pitchFamily="18" charset="0"/>
              </a:rPr>
              <a:t> by </a:t>
            </a:r>
            <a:r>
              <a:rPr lang="en-US" sz="1200" b="1" dirty="0" err="1">
                <a:latin typeface="Calibri" panose="020F0502020204030204" pitchFamily="34" charset="0"/>
                <a:ea typeface="Calibri" panose="020F0502020204030204" pitchFamily="34" charset="0"/>
                <a:cs typeface="Times New Roman" panose="02020603050405020304" pitchFamily="18" charset="0"/>
              </a:rPr>
              <a:t>Bendan</a:t>
            </a:r>
            <a:r>
              <a:rPr lang="en-US" sz="1200" b="1" dirty="0">
                <a:latin typeface="Calibri" panose="020F0502020204030204" pitchFamily="34" charset="0"/>
                <a:ea typeface="Calibri" panose="020F0502020204030204" pitchFamily="34" charset="0"/>
                <a:cs typeface="Times New Roman" panose="02020603050405020304" pitchFamily="18" charset="0"/>
              </a:rPr>
              <a:t> Wenzel</a:t>
            </a:r>
          </a:p>
          <a:p>
            <a:r>
              <a:rPr lang="en-US" sz="1200" dirty="0">
                <a:latin typeface="Calibri" panose="020F0502020204030204" pitchFamily="34" charset="0"/>
                <a:cs typeface="Calibri" panose="020F0502020204030204" pitchFamily="34" charset="0"/>
              </a:rPr>
              <a:t>To say hello</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know in my class we are not all the same</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know we are different</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know I can make friends with different people</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know how to make friends</a:t>
            </a:r>
            <a:endParaRPr lang="en-GB" sz="1200" dirty="0">
              <a:latin typeface="Calibri" panose="020F0502020204030204" pitchFamily="34" charset="0"/>
              <a:cs typeface="Calibri" panose="020F0502020204030204" pitchFamily="34" charset="0"/>
            </a:endParaRPr>
          </a:p>
          <a:p>
            <a:pPr>
              <a:lnSpc>
                <a:spcPct val="107000"/>
              </a:lnSpc>
              <a:spcAft>
                <a:spcPts val="800"/>
              </a:spcAft>
            </a:pP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8" name="Picture 4" descr="https://images-na.ssl-images-amazon.com/images/I/51sjbgvaf4L._SY355_BO1,204,203,200_.jpg">
            <a:extLst>
              <a:ext uri="{FF2B5EF4-FFF2-40B4-BE49-F238E27FC236}">
                <a16:creationId xmlns:a16="http://schemas.microsoft.com/office/drawing/2014/main" id="{14C4C835-8AA2-4231-81C1-0016066FB1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375" y="2311461"/>
            <a:ext cx="1677568" cy="119718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2D326A7-50DB-4DCB-A960-472B988A0E06}"/>
              </a:ext>
            </a:extLst>
          </p:cNvPr>
          <p:cNvSpPr txBox="1"/>
          <p:nvPr/>
        </p:nvSpPr>
        <p:spPr>
          <a:xfrm>
            <a:off x="9118833" y="529780"/>
            <a:ext cx="2508308" cy="1015663"/>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The Family Book by Todd Parr</a:t>
            </a:r>
            <a:endParaRPr lang="en-GB"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All families are different</a:t>
            </a:r>
          </a:p>
          <a:p>
            <a:r>
              <a:rPr lang="en-US" sz="1200" dirty="0">
                <a:latin typeface="Calibri" panose="020F0502020204030204" pitchFamily="34" charset="0"/>
                <a:cs typeface="Calibri" panose="020F0502020204030204" pitchFamily="34" charset="0"/>
              </a:rPr>
              <a:t>I know who my family is</a:t>
            </a:r>
          </a:p>
          <a:p>
            <a:r>
              <a:rPr lang="en-US" sz="1200" dirty="0">
                <a:latin typeface="Calibri" panose="020F0502020204030204" pitchFamily="34" charset="0"/>
                <a:cs typeface="Calibri" panose="020F0502020204030204" pitchFamily="34" charset="0"/>
              </a:rPr>
              <a:t>I know all families are different</a:t>
            </a:r>
            <a:endParaRPr lang="en-GB" sz="1200" dirty="0">
              <a:latin typeface="Calibri" panose="020F0502020204030204" pitchFamily="34" charset="0"/>
              <a:cs typeface="Calibri" panose="020F0502020204030204" pitchFamily="34" charset="0"/>
            </a:endParaRPr>
          </a:p>
        </p:txBody>
      </p:sp>
      <p:pic>
        <p:nvPicPr>
          <p:cNvPr id="1030" name="Picture 6" descr="https://images-na.ssl-images-amazon.com/images/I/515BniafrYL._SX479_BO1,204,203,200_.jpg">
            <a:extLst>
              <a:ext uri="{FF2B5EF4-FFF2-40B4-BE49-F238E27FC236}">
                <a16:creationId xmlns:a16="http://schemas.microsoft.com/office/drawing/2014/main" id="{A62191F7-3FAC-4985-8E47-F8D08D482F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8422" y="490454"/>
            <a:ext cx="1360860" cy="141461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3FED85D-CF83-4DA3-A315-67B61BDA0506}"/>
              </a:ext>
            </a:extLst>
          </p:cNvPr>
          <p:cNvSpPr txBox="1"/>
          <p:nvPr/>
        </p:nvSpPr>
        <p:spPr>
          <a:xfrm>
            <a:off x="9118831" y="2142591"/>
            <a:ext cx="2608977" cy="120032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Mommy, mama and Me by </a:t>
            </a:r>
            <a:r>
              <a:rPr lang="en-US" sz="1200" b="1" dirty="0" err="1">
                <a:latin typeface="Calibri" panose="020F0502020204030204" pitchFamily="34" charset="0"/>
                <a:cs typeface="Calibri" panose="020F0502020204030204" pitchFamily="34" charset="0"/>
              </a:rPr>
              <a:t>Leslea</a:t>
            </a:r>
            <a:r>
              <a:rPr lang="en-US" sz="1200" b="1" dirty="0">
                <a:latin typeface="Calibri" panose="020F0502020204030204" pitchFamily="34" charset="0"/>
                <a:cs typeface="Calibri" panose="020F0502020204030204" pitchFamily="34" charset="0"/>
              </a:rPr>
              <a:t> Newman and Carol Thompson</a:t>
            </a:r>
          </a:p>
          <a:p>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To celebrate my family</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know people in my family are special</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can tell you who loves you</a:t>
            </a:r>
            <a:endParaRPr lang="en-GB" sz="1200" dirty="0">
              <a:latin typeface="Calibri" panose="020F0502020204030204" pitchFamily="34" charset="0"/>
              <a:cs typeface="Calibri" panose="020F0502020204030204" pitchFamily="34" charset="0"/>
            </a:endParaRPr>
          </a:p>
        </p:txBody>
      </p:sp>
      <p:pic>
        <p:nvPicPr>
          <p:cNvPr id="1032" name="Picture 8" descr="https://images-na.ssl-images-amazon.com/images/I/61lZQEwUQSL._SX496_BO1,204,203,200_.jpg">
            <a:extLst>
              <a:ext uri="{FF2B5EF4-FFF2-40B4-BE49-F238E27FC236}">
                <a16:creationId xmlns:a16="http://schemas.microsoft.com/office/drawing/2014/main" id="{8B67975B-E520-46AB-820F-CEF6999B4C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8422" y="2181099"/>
            <a:ext cx="1360860" cy="136632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BC93ED2-DF80-4B16-8A1B-F96182D53E58}"/>
              </a:ext>
            </a:extLst>
          </p:cNvPr>
          <p:cNvSpPr txBox="1"/>
          <p:nvPr/>
        </p:nvSpPr>
        <p:spPr>
          <a:xfrm>
            <a:off x="1641895" y="4028983"/>
            <a:ext cx="2390862" cy="120032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Blue Chameleon by Emily </a:t>
            </a:r>
            <a:r>
              <a:rPr lang="en-US" sz="1200" b="1" dirty="0" err="1">
                <a:latin typeface="Calibri" panose="020F0502020204030204" pitchFamily="34" charset="0"/>
                <a:cs typeface="Calibri" panose="020F0502020204030204" pitchFamily="34" charset="0"/>
              </a:rPr>
              <a:t>Gravett</a:t>
            </a:r>
            <a:endParaRPr lang="en-US" sz="1200" b="1" dirty="0">
              <a:latin typeface="Calibri" panose="020F0502020204030204" pitchFamily="34" charset="0"/>
              <a:cs typeface="Calibri" panose="020F0502020204030204" pitchFamily="34" charset="0"/>
            </a:endParaRPr>
          </a:p>
          <a:p>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To make new friends</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know everyone is different in my class</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can make friends with anyone</a:t>
            </a:r>
            <a:endParaRPr lang="en-GB" sz="1200" dirty="0">
              <a:latin typeface="Calibri" panose="020F0502020204030204" pitchFamily="34" charset="0"/>
              <a:cs typeface="Calibri" panose="020F0502020204030204" pitchFamily="34" charset="0"/>
            </a:endParaRPr>
          </a:p>
        </p:txBody>
      </p:sp>
      <p:pic>
        <p:nvPicPr>
          <p:cNvPr id="1034" name="Picture 10" descr="Sponsored Ad – Blue Chameleon">
            <a:extLst>
              <a:ext uri="{FF2B5EF4-FFF2-40B4-BE49-F238E27FC236}">
                <a16:creationId xmlns:a16="http://schemas.microsoft.com/office/drawing/2014/main" id="{724AA610-3BF3-44B5-A824-72A9A70AA9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7375" y="3962905"/>
            <a:ext cx="1235560" cy="126456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E0C8C90-A2B1-49A3-BC2B-6007FB82C947}"/>
              </a:ext>
            </a:extLst>
          </p:cNvPr>
          <p:cNvSpPr txBox="1"/>
          <p:nvPr/>
        </p:nvSpPr>
        <p:spPr>
          <a:xfrm>
            <a:off x="1641895" y="5293453"/>
            <a:ext cx="2390862" cy="120032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Elmer by David </a:t>
            </a:r>
            <a:r>
              <a:rPr lang="en-US" sz="1200" b="1" dirty="0" err="1">
                <a:latin typeface="Calibri" panose="020F0502020204030204" pitchFamily="34" charset="0"/>
                <a:cs typeface="Calibri" panose="020F0502020204030204" pitchFamily="34" charset="0"/>
              </a:rPr>
              <a:t>Mckee</a:t>
            </a:r>
            <a:endParaRPr lang="en-US" sz="1200" b="1" dirty="0">
              <a:latin typeface="Calibri" panose="020F0502020204030204" pitchFamily="34" charset="0"/>
              <a:cs typeface="Calibri" panose="020F0502020204030204" pitchFamily="34" charset="0"/>
            </a:endParaRPr>
          </a:p>
          <a:p>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like the way I am</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know we are all different</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know how to make my class welcoming</a:t>
            </a:r>
            <a:endParaRPr lang="en-GB" sz="1200" dirty="0">
              <a:latin typeface="Calibri" panose="020F0502020204030204" pitchFamily="34" charset="0"/>
              <a:cs typeface="Calibri" panose="020F0502020204030204" pitchFamily="34" charset="0"/>
            </a:endParaRPr>
          </a:p>
        </p:txBody>
      </p:sp>
      <p:pic>
        <p:nvPicPr>
          <p:cNvPr id="29" name="Picture 2" descr="https://images-na.ssl-images-amazon.com/images/I/51V0xkQ0QIL._SX433_BO1,204,203,200_.jpg">
            <a:extLst>
              <a:ext uri="{FF2B5EF4-FFF2-40B4-BE49-F238E27FC236}">
                <a16:creationId xmlns:a16="http://schemas.microsoft.com/office/drawing/2014/main" id="{C5895332-B1F0-4D41-88D1-42C784B7C1A2}"/>
              </a:ext>
            </a:extLst>
          </p:cNvPr>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bwMode="auto">
          <a:xfrm>
            <a:off x="4587375" y="5429746"/>
            <a:ext cx="1125528" cy="129371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053A0DD6-E6C2-4C5D-8959-DC49159ABA0D}"/>
              </a:ext>
            </a:extLst>
          </p:cNvPr>
          <p:cNvSpPr txBox="1"/>
          <p:nvPr/>
        </p:nvSpPr>
        <p:spPr>
          <a:xfrm>
            <a:off x="9118831" y="3583611"/>
            <a:ext cx="2508310" cy="2492990"/>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Going to the Volcano by Andy Stanton</a:t>
            </a:r>
          </a:p>
          <a:p>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To join in</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know we are all different</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know we can play together</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can join in</a:t>
            </a:r>
            <a:endParaRPr lang="en-GB" sz="1200" dirty="0">
              <a:latin typeface="Calibri" panose="020F0502020204030204" pitchFamily="34" charset="0"/>
              <a:cs typeface="Calibri" panose="020F0502020204030204" pitchFamily="34" charset="0"/>
            </a:endParaRPr>
          </a:p>
          <a:p>
            <a:r>
              <a:rPr lang="en-US" b="1" dirty="0"/>
              <a:t> </a:t>
            </a:r>
            <a:endParaRPr lang="en-GB" dirty="0"/>
          </a:p>
          <a:p>
            <a:r>
              <a:rPr lang="en-US" dirty="0"/>
              <a:t> </a:t>
            </a:r>
            <a:endParaRPr lang="en-GB" dirty="0"/>
          </a:p>
          <a:p>
            <a:r>
              <a:rPr lang="en-US" dirty="0"/>
              <a:t> </a:t>
            </a:r>
            <a:endParaRPr lang="en-GB" dirty="0"/>
          </a:p>
          <a:p>
            <a:r>
              <a:rPr lang="en-US" dirty="0"/>
              <a:t> </a:t>
            </a:r>
            <a:endParaRPr lang="en-GB" dirty="0"/>
          </a:p>
        </p:txBody>
      </p:sp>
      <p:pic>
        <p:nvPicPr>
          <p:cNvPr id="1036" name="Picture 12" descr="Going to the Volcano">
            <a:extLst>
              <a:ext uri="{FF2B5EF4-FFF2-40B4-BE49-F238E27FC236}">
                <a16:creationId xmlns:a16="http://schemas.microsoft.com/office/drawing/2014/main" id="{67CAE318-3417-4005-883A-205BB65871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98422" y="3739531"/>
            <a:ext cx="1360860" cy="134848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images-na.ssl-images-amazon.com/images/I/51R6lNzzXnL._SX391_BO1,204,203,200_.jpg">
            <a:extLst>
              <a:ext uri="{FF2B5EF4-FFF2-40B4-BE49-F238E27FC236}">
                <a16:creationId xmlns:a16="http://schemas.microsoft.com/office/drawing/2014/main" id="{7580BE9C-8CD0-48D9-AC31-4BAD9E48687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98422" y="5275180"/>
            <a:ext cx="1231818" cy="1429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499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E54031-8DB1-4C5C-89F7-561C22F34C25}"/>
              </a:ext>
            </a:extLst>
          </p:cNvPr>
          <p:cNvSpPr>
            <a:spLocks noGrp="1"/>
          </p:cNvSpPr>
          <p:nvPr>
            <p:ph type="ctrTitle"/>
          </p:nvPr>
        </p:nvSpPr>
        <p:spPr/>
        <p:txBody>
          <a:bodyPr>
            <a:normAutofit fontScale="90000"/>
          </a:bodyPr>
          <a:lstStyle/>
          <a:p>
            <a:r>
              <a:rPr lang="en-US" dirty="0"/>
              <a:t>Year 1 </a:t>
            </a:r>
            <a:br>
              <a:rPr lang="en-US" dirty="0"/>
            </a:br>
            <a:r>
              <a:rPr lang="en-US" dirty="0"/>
              <a:t>No Outsiders picture books</a:t>
            </a:r>
            <a:endParaRPr lang="en-GB" dirty="0"/>
          </a:p>
        </p:txBody>
      </p:sp>
      <p:sp>
        <p:nvSpPr>
          <p:cNvPr id="5" name="Content Placeholder 4">
            <a:extLst>
              <a:ext uri="{FF2B5EF4-FFF2-40B4-BE49-F238E27FC236}">
                <a16:creationId xmlns:a16="http://schemas.microsoft.com/office/drawing/2014/main" id="{E57F8B4E-27E5-4FC3-B617-E89F9FF78992}"/>
              </a:ext>
            </a:extLst>
          </p:cNvPr>
          <p:cNvSpPr>
            <a:spLocks noGrp="1"/>
          </p:cNvSpPr>
          <p:nvPr>
            <p:ph type="subTitle" idx="1"/>
          </p:nvPr>
        </p:nvSpPr>
        <p:spPr/>
        <p:txBody>
          <a:bodyPr>
            <a:normAutofit/>
          </a:bodyPr>
          <a:lstStyle/>
          <a:p>
            <a:r>
              <a:rPr lang="en-US" sz="2400" b="1" dirty="0"/>
              <a:t>Helping to prepare children to live in a modern world</a:t>
            </a:r>
            <a:endParaRPr lang="en-GB" sz="2400" b="1" dirty="0"/>
          </a:p>
        </p:txBody>
      </p:sp>
      <p:pic>
        <p:nvPicPr>
          <p:cNvPr id="6" name="Picture 2" descr="image1428">
            <a:extLst>
              <a:ext uri="{FF2B5EF4-FFF2-40B4-BE49-F238E27FC236}">
                <a16:creationId xmlns:a16="http://schemas.microsoft.com/office/drawing/2014/main" id="{A9DE0457-CFD8-4ED7-B134-138FE4C83F38}"/>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367699" y="954338"/>
            <a:ext cx="2136913" cy="1551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257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images-na.ssl-images-amazon.com/images/I/51V0xkQ0QIL._SX433_BO1,204,203,200_.jpg">
            <a:extLst>
              <a:ext uri="{FF2B5EF4-FFF2-40B4-BE49-F238E27FC236}">
                <a16:creationId xmlns:a16="http://schemas.microsoft.com/office/drawing/2014/main" id="{C66C7697-552B-4A22-B19E-54448C6C0B7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149348" y="332762"/>
            <a:ext cx="1423940" cy="16367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015657C-15C0-4700-BC82-3F65FF546652}"/>
              </a:ext>
            </a:extLst>
          </p:cNvPr>
          <p:cNvSpPr/>
          <p:nvPr/>
        </p:nvSpPr>
        <p:spPr>
          <a:xfrm>
            <a:off x="1563580" y="2488665"/>
            <a:ext cx="2611810" cy="1569660"/>
          </a:xfrm>
          <a:prstGeom prst="rect">
            <a:avLst/>
          </a:prstGeom>
        </p:spPr>
        <p:txBody>
          <a:bodyPr wrap="square">
            <a:spAutoFit/>
          </a:bodyPr>
          <a:lstStyle/>
          <a:p>
            <a:pPr>
              <a:spcAft>
                <a:spcPts val="0"/>
              </a:spcAft>
            </a:pPr>
            <a:r>
              <a:rPr lang="en-GB" sz="1200" b="1" i="1" dirty="0">
                <a:latin typeface="Calibri" panose="020F0502020204030204" pitchFamily="34" charset="0"/>
                <a:ea typeface="Calibri" panose="020F0502020204030204" pitchFamily="34" charset="0"/>
                <a:cs typeface="Calibri" panose="020F0502020204030204" pitchFamily="34" charset="0"/>
              </a:rPr>
              <a:t>Going to the Volcano by Andy Stanton</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a:latin typeface="Calibri" panose="020F0502020204030204" pitchFamily="34" charset="0"/>
                <a:ea typeface="Calibri" panose="020F0502020204030204" pitchFamily="34" charset="0"/>
                <a:cs typeface="Calibri" panose="020F0502020204030204" pitchFamily="34" charset="0"/>
              </a:rPr>
              <a:t>I understand that bodies and feelings can be hurt by words and actions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a:latin typeface="Calibri" panose="020F0502020204030204" pitchFamily="34" charset="0"/>
                <a:ea typeface="Calibri" panose="020F0502020204030204" pitchFamily="34" charset="0"/>
                <a:cs typeface="Calibri" panose="020F0502020204030204" pitchFamily="34" charset="0"/>
              </a:rPr>
              <a:t>I understand what is kind and unkind behaviour, and how this can affect others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a:latin typeface="Calibri" panose="020F0502020204030204" pitchFamily="34" charset="0"/>
                <a:ea typeface="Calibri" panose="020F0502020204030204" pitchFamily="34" charset="0"/>
                <a:cs typeface="Calibri" panose="020F0502020204030204" pitchFamily="34" charset="0"/>
              </a:rPr>
              <a:t>I recognise that we are all unique and what makes me special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Going to the Volcano by [Andy Stanton, Miguel Ordonez]">
            <a:extLst>
              <a:ext uri="{FF2B5EF4-FFF2-40B4-BE49-F238E27FC236}">
                <a16:creationId xmlns:a16="http://schemas.microsoft.com/office/drawing/2014/main" id="{3BAF325E-AAF7-4D9A-949F-CC0375ADB6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390" y="2606424"/>
            <a:ext cx="1423940" cy="15696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C53006E-B020-43F2-BC3A-68947B3E3531}"/>
              </a:ext>
            </a:extLst>
          </p:cNvPr>
          <p:cNvSpPr/>
          <p:nvPr/>
        </p:nvSpPr>
        <p:spPr>
          <a:xfrm>
            <a:off x="1563580" y="4577515"/>
            <a:ext cx="2455179" cy="1754326"/>
          </a:xfrm>
          <a:prstGeom prst="rect">
            <a:avLst/>
          </a:prstGeom>
        </p:spPr>
        <p:txBody>
          <a:bodyPr wrap="square">
            <a:spAutoFit/>
          </a:bodyPr>
          <a:lstStyle/>
          <a:p>
            <a:pPr>
              <a:spcAft>
                <a:spcPts val="0"/>
              </a:spcAft>
            </a:pPr>
            <a:r>
              <a:rPr lang="en-GB" sz="1200" b="1" i="1" dirty="0">
                <a:latin typeface="Calibri" panose="020F0502020204030204" pitchFamily="34" charset="0"/>
                <a:ea typeface="Calibri" panose="020F0502020204030204" pitchFamily="34" charset="0"/>
                <a:cs typeface="Calibri" panose="020F0502020204030204" pitchFamily="34" charset="0"/>
              </a:rPr>
              <a:t>Want to Play Trucks? By Ann Stott and Bob Graham</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know how people make friends and what makes a good friendship</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a:latin typeface="Calibri" panose="020F0502020204030204" pitchFamily="34" charset="0"/>
                <a:ea typeface="Times New Roman" panose="02020603050405020304" pitchFamily="18" charset="0"/>
                <a:cs typeface="Calibri" panose="020F0502020204030204" pitchFamily="34" charset="0"/>
              </a:rPr>
              <a:t>I understand that people have different feelings to each other at different times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a:t>
            </a:r>
            <a:r>
              <a:rPr lang="en-US" sz="1200" dirty="0" err="1">
                <a:latin typeface="Calibri" panose="020F0502020204030204" pitchFamily="34" charset="0"/>
                <a:ea typeface="Times New Roman" panose="02020603050405020304" pitchFamily="18" charset="0"/>
                <a:cs typeface="Calibri" panose="020F0502020204030204" pitchFamily="34" charset="0"/>
              </a:rPr>
              <a:t>recognise</a:t>
            </a:r>
            <a:r>
              <a:rPr lang="en-US" sz="1200" dirty="0">
                <a:latin typeface="Calibri" panose="020F0502020204030204" pitchFamily="34" charset="0"/>
                <a:ea typeface="Times New Roman" panose="02020603050405020304" pitchFamily="18" charset="0"/>
                <a:cs typeface="Calibri" panose="020F0502020204030204" pitchFamily="34" charset="0"/>
              </a:rPr>
              <a:t> the ways in which I am the same and different to others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04A3132E-8B62-4242-9DEB-F03A17C791C5}"/>
              </a:ext>
            </a:extLst>
          </p:cNvPr>
          <p:cNvSpPr/>
          <p:nvPr/>
        </p:nvSpPr>
        <p:spPr>
          <a:xfrm>
            <a:off x="1563580" y="235232"/>
            <a:ext cx="2085542" cy="2123658"/>
          </a:xfrm>
          <a:prstGeom prst="rect">
            <a:avLst/>
          </a:prstGeom>
        </p:spPr>
        <p:txBody>
          <a:bodyPr wrap="square">
            <a:spAutoFit/>
          </a:bodyPr>
          <a:lstStyle/>
          <a:p>
            <a:pPr>
              <a:spcAft>
                <a:spcPts val="0"/>
              </a:spcAft>
            </a:pPr>
            <a:r>
              <a:rPr lang="en-GB" sz="1200" b="1" i="1" dirty="0">
                <a:latin typeface="Calibri" panose="020F0502020204030204" pitchFamily="34" charset="0"/>
                <a:ea typeface="Calibri" panose="020F0502020204030204" pitchFamily="34" charset="0"/>
                <a:cs typeface="Calibri" panose="020F0502020204030204" pitchFamily="34" charset="0"/>
              </a:rPr>
              <a:t>Elmer by David McKee</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a:latin typeface="Calibri" panose="020F0502020204030204" pitchFamily="34" charset="0"/>
                <a:ea typeface="Calibri" panose="020F0502020204030204" pitchFamily="34" charset="0"/>
                <a:cs typeface="Calibri" panose="020F0502020204030204" pitchFamily="34" charset="0"/>
              </a:rPr>
              <a:t>I recognise the ways in which I am the same and different to others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a:latin typeface="Calibri" panose="020F0502020204030204" pitchFamily="34" charset="0"/>
                <a:ea typeface="Calibri" panose="020F0502020204030204" pitchFamily="34" charset="0"/>
                <a:cs typeface="Calibri" panose="020F0502020204030204" pitchFamily="34" charset="0"/>
              </a:rPr>
              <a:t>I recognise that we are all unique and what makes me special</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a:latin typeface="Calibri" panose="020F0502020204030204" pitchFamily="34" charset="0"/>
                <a:ea typeface="Calibri" panose="020F0502020204030204" pitchFamily="34" charset="0"/>
                <a:cs typeface="Calibri" panose="020F0502020204030204" pitchFamily="34" charset="0"/>
              </a:rPr>
              <a:t>I can recognise different feelings and understand how they affect our bodies and how we behave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2" name="Picture 4" descr="https://images-na.ssl-images-amazon.com/images/I/61jjHMR9ZvL._SY498_BO1,204,203,200_.jpg">
            <a:extLst>
              <a:ext uri="{FF2B5EF4-FFF2-40B4-BE49-F238E27FC236}">
                <a16:creationId xmlns:a16="http://schemas.microsoft.com/office/drawing/2014/main" id="{87D4BE19-D519-4209-A1AD-0FEE5ED693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5390" y="4695274"/>
            <a:ext cx="1518808" cy="151880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1B82950-13F1-4AC5-8529-F84E1114038F}"/>
              </a:ext>
            </a:extLst>
          </p:cNvPr>
          <p:cNvSpPr/>
          <p:nvPr/>
        </p:nvSpPr>
        <p:spPr>
          <a:xfrm>
            <a:off x="9004184" y="253416"/>
            <a:ext cx="2824294" cy="1015663"/>
          </a:xfrm>
          <a:prstGeom prst="rect">
            <a:avLst/>
          </a:prstGeom>
        </p:spPr>
        <p:txBody>
          <a:bodyPr wrap="square">
            <a:spAutoFit/>
          </a:bodyPr>
          <a:lstStyle/>
          <a:p>
            <a:pPr>
              <a:spcAft>
                <a:spcPts val="0"/>
              </a:spcAft>
            </a:pPr>
            <a:r>
              <a:rPr lang="en-GB" sz="1200" b="1" i="1" dirty="0">
                <a:latin typeface="Calibri" panose="020F0502020204030204" pitchFamily="34" charset="0"/>
                <a:ea typeface="Calibri" panose="020F0502020204030204" pitchFamily="34" charset="0"/>
                <a:cs typeface="Calibri" panose="020F0502020204030204" pitchFamily="34" charset="0"/>
              </a:rPr>
              <a:t>Hair, It’s a Family Affair by </a:t>
            </a:r>
            <a:r>
              <a:rPr lang="en-GB" sz="1200" b="1" i="1" dirty="0" err="1">
                <a:latin typeface="Calibri" panose="020F0502020204030204" pitchFamily="34" charset="0"/>
                <a:ea typeface="Calibri" panose="020F0502020204030204" pitchFamily="34" charset="0"/>
                <a:cs typeface="Calibri" panose="020F0502020204030204" pitchFamily="34" charset="0"/>
              </a:rPr>
              <a:t>Mylo</a:t>
            </a:r>
            <a:r>
              <a:rPr lang="en-GB" sz="1200" b="1" i="1" dirty="0">
                <a:latin typeface="Calibri" panose="020F0502020204030204" pitchFamily="34" charset="0"/>
                <a:ea typeface="Calibri" panose="020F0502020204030204" pitchFamily="34" charset="0"/>
                <a:cs typeface="Calibri" panose="020F0502020204030204" pitchFamily="34" charset="0"/>
              </a:rPr>
              <a:t> Freeman</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a:latin typeface="Calibri" panose="020F0502020204030204" pitchFamily="34" charset="0"/>
                <a:ea typeface="Calibri" panose="020F0502020204030204" pitchFamily="34" charset="0"/>
                <a:cs typeface="Calibri" panose="020F0502020204030204" pitchFamily="34" charset="0"/>
              </a:rPr>
              <a:t>I recognise the ways in which I am the same and different to others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a:latin typeface="Calibri" panose="020F0502020204030204" pitchFamily="34" charset="0"/>
                <a:ea typeface="Calibri" panose="020F0502020204030204" pitchFamily="34" charset="0"/>
                <a:cs typeface="Calibri" panose="020F0502020204030204" pitchFamily="34" charset="0"/>
              </a:rPr>
              <a:t>I recognise that we are all unique and what makes me special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F5794371-EF46-4953-AF3C-2BE302A71887}"/>
              </a:ext>
            </a:extLst>
          </p:cNvPr>
          <p:cNvSpPr/>
          <p:nvPr/>
        </p:nvSpPr>
        <p:spPr>
          <a:xfrm>
            <a:off x="9004184" y="2488665"/>
            <a:ext cx="2399453" cy="1200329"/>
          </a:xfrm>
          <a:prstGeom prst="rect">
            <a:avLst/>
          </a:prstGeom>
        </p:spPr>
        <p:txBody>
          <a:bodyPr wrap="square">
            <a:spAutoFit/>
          </a:bodyPr>
          <a:lstStyle/>
          <a:p>
            <a:pPr>
              <a:spcAft>
                <a:spcPts val="0"/>
              </a:spcAft>
            </a:pPr>
            <a:r>
              <a:rPr lang="en-GB" sz="1200" b="1" i="1" dirty="0">
                <a:latin typeface="Calibri" panose="020F0502020204030204" pitchFamily="34" charset="0"/>
                <a:ea typeface="Calibri" panose="020F0502020204030204" pitchFamily="34" charset="0"/>
                <a:cs typeface="Calibri" panose="020F0502020204030204" pitchFamily="34" charset="0"/>
              </a:rPr>
              <a:t>My World, Your World by Melanie Walsh</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a:latin typeface="Calibri" panose="020F0502020204030204" pitchFamily="34" charset="0"/>
                <a:ea typeface="Times New Roman" panose="02020603050405020304" pitchFamily="18" charset="0"/>
                <a:cs typeface="Calibri" panose="020F0502020204030204" pitchFamily="34" charset="0"/>
              </a:rPr>
              <a:t>I recognise that we are all unique and what makes me special</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a:t>
            </a:r>
            <a:r>
              <a:rPr lang="en-US" sz="1200" dirty="0" err="1">
                <a:latin typeface="Calibri" panose="020F0502020204030204" pitchFamily="34" charset="0"/>
                <a:ea typeface="Times New Roman" panose="02020603050405020304" pitchFamily="18" charset="0"/>
                <a:cs typeface="Calibri" panose="020F0502020204030204" pitchFamily="34" charset="0"/>
              </a:rPr>
              <a:t>recognise</a:t>
            </a:r>
            <a:r>
              <a:rPr lang="en-US" sz="1200" dirty="0">
                <a:latin typeface="Calibri" panose="020F0502020204030204" pitchFamily="34" charset="0"/>
                <a:ea typeface="Times New Roman" panose="02020603050405020304" pitchFamily="18" charset="0"/>
                <a:cs typeface="Calibri" panose="020F0502020204030204" pitchFamily="34" charset="0"/>
              </a:rPr>
              <a:t> the ways in which I am the same and different to others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794A3A61-CA3C-4044-9834-653BAB063A97}"/>
              </a:ext>
            </a:extLst>
          </p:cNvPr>
          <p:cNvSpPr/>
          <p:nvPr/>
        </p:nvSpPr>
        <p:spPr>
          <a:xfrm>
            <a:off x="9004184" y="4577515"/>
            <a:ext cx="2172749" cy="1200329"/>
          </a:xfrm>
          <a:prstGeom prst="rect">
            <a:avLst/>
          </a:prstGeom>
        </p:spPr>
        <p:txBody>
          <a:bodyPr wrap="square">
            <a:spAutoFit/>
          </a:bodyPr>
          <a:lstStyle/>
          <a:p>
            <a:pPr>
              <a:spcAft>
                <a:spcPts val="0"/>
              </a:spcAft>
            </a:pPr>
            <a:r>
              <a:rPr lang="en-GB" sz="1200" b="1" i="1" dirty="0">
                <a:latin typeface="Calibri" panose="020F0502020204030204" pitchFamily="34" charset="0"/>
                <a:ea typeface="Calibri" panose="020F0502020204030204" pitchFamily="34" charset="0"/>
                <a:cs typeface="Calibri" panose="020F0502020204030204" pitchFamily="34" charset="0"/>
              </a:rPr>
              <a:t>Errol’s Garden by Gillian Hibbs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can identify people who love and care for me and the role they have in my life</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know how I can help look after their environment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4" name="Picture 6" descr="Mylo Freeman-Hair: It`S A Family Affair BOOK NEW">
            <a:extLst>
              <a:ext uri="{FF2B5EF4-FFF2-40B4-BE49-F238E27FC236}">
                <a16:creationId xmlns:a16="http://schemas.microsoft.com/office/drawing/2014/main" id="{B92E899A-0DEA-45FF-B210-2145B9E14D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0430" y="280167"/>
            <a:ext cx="1482450" cy="181708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images-na.ssl-images-amazon.com/images/I/41fF3QHxAQL._SX403_BO1,204,203,200_.jpg">
            <a:extLst>
              <a:ext uri="{FF2B5EF4-FFF2-40B4-BE49-F238E27FC236}">
                <a16:creationId xmlns:a16="http://schemas.microsoft.com/office/drawing/2014/main" id="{2A9AB56F-27B9-4BDB-B5A7-F8DF71319C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4708" y="2502009"/>
            <a:ext cx="1423940" cy="175795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Errol's Garden">
            <a:extLst>
              <a:ext uri="{FF2B5EF4-FFF2-40B4-BE49-F238E27FC236}">
                <a16:creationId xmlns:a16="http://schemas.microsoft.com/office/drawing/2014/main" id="{BC3708D6-49C6-4A81-ADC8-E1A226EF9F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0474" y="4692713"/>
            <a:ext cx="1518808" cy="165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764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E54031-8DB1-4C5C-89F7-561C22F34C25}"/>
              </a:ext>
            </a:extLst>
          </p:cNvPr>
          <p:cNvSpPr>
            <a:spLocks noGrp="1"/>
          </p:cNvSpPr>
          <p:nvPr>
            <p:ph type="ctrTitle"/>
          </p:nvPr>
        </p:nvSpPr>
        <p:spPr/>
        <p:txBody>
          <a:bodyPr>
            <a:normAutofit fontScale="90000"/>
          </a:bodyPr>
          <a:lstStyle/>
          <a:p>
            <a:r>
              <a:rPr lang="en-US" dirty="0"/>
              <a:t>Year 2</a:t>
            </a:r>
            <a:br>
              <a:rPr lang="en-US" dirty="0"/>
            </a:br>
            <a:r>
              <a:rPr lang="en-US" dirty="0"/>
              <a:t>No Outsiders picture books</a:t>
            </a:r>
            <a:endParaRPr lang="en-GB" dirty="0"/>
          </a:p>
        </p:txBody>
      </p:sp>
      <p:sp>
        <p:nvSpPr>
          <p:cNvPr id="5" name="Content Placeholder 4">
            <a:extLst>
              <a:ext uri="{FF2B5EF4-FFF2-40B4-BE49-F238E27FC236}">
                <a16:creationId xmlns:a16="http://schemas.microsoft.com/office/drawing/2014/main" id="{E57F8B4E-27E5-4FC3-B617-E89F9FF78992}"/>
              </a:ext>
            </a:extLst>
          </p:cNvPr>
          <p:cNvSpPr>
            <a:spLocks noGrp="1"/>
          </p:cNvSpPr>
          <p:nvPr>
            <p:ph type="subTitle" idx="1"/>
          </p:nvPr>
        </p:nvSpPr>
        <p:spPr/>
        <p:txBody>
          <a:bodyPr>
            <a:normAutofit/>
          </a:bodyPr>
          <a:lstStyle/>
          <a:p>
            <a:r>
              <a:rPr lang="en-US" sz="2400" b="1" dirty="0"/>
              <a:t>Helping to prepare children to live in a modern world</a:t>
            </a:r>
            <a:endParaRPr lang="en-GB" sz="2400" b="1" dirty="0"/>
          </a:p>
        </p:txBody>
      </p:sp>
      <p:pic>
        <p:nvPicPr>
          <p:cNvPr id="6" name="Picture 2" descr="image1428">
            <a:extLst>
              <a:ext uri="{FF2B5EF4-FFF2-40B4-BE49-F238E27FC236}">
                <a16:creationId xmlns:a16="http://schemas.microsoft.com/office/drawing/2014/main" id="{A9DE0457-CFD8-4ED7-B134-138FE4C83F38}"/>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367699" y="954338"/>
            <a:ext cx="2136913" cy="1551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423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53006E-B020-43F2-BC3A-68947B3E3531}"/>
              </a:ext>
            </a:extLst>
          </p:cNvPr>
          <p:cNvSpPr/>
          <p:nvPr/>
        </p:nvSpPr>
        <p:spPr>
          <a:xfrm>
            <a:off x="1563580" y="4577515"/>
            <a:ext cx="2455179" cy="276999"/>
          </a:xfrm>
          <a:prstGeom prst="rect">
            <a:avLst/>
          </a:prstGeom>
        </p:spPr>
        <p:txBody>
          <a:bodyPr wrap="square">
            <a:spAutoFit/>
          </a:bodyPr>
          <a:lstStyle/>
          <a:p>
            <a:pPr>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04A3132E-8B62-4242-9DEB-F03A17C791C5}"/>
              </a:ext>
            </a:extLst>
          </p:cNvPr>
          <p:cNvSpPr/>
          <p:nvPr/>
        </p:nvSpPr>
        <p:spPr>
          <a:xfrm>
            <a:off x="1626996" y="235232"/>
            <a:ext cx="2022125" cy="1938992"/>
          </a:xfrm>
          <a:prstGeom prst="rect">
            <a:avLst/>
          </a:prstGeom>
        </p:spPr>
        <p:txBody>
          <a:bodyPr wrap="square">
            <a:spAutoFit/>
          </a:bodyPr>
          <a:lstStyle/>
          <a:p>
            <a:r>
              <a:rPr lang="en-US" sz="1200" b="1" i="1" dirty="0">
                <a:latin typeface="Calibri" panose="020F0502020204030204" pitchFamily="34" charset="0"/>
                <a:cs typeface="Calibri" panose="020F0502020204030204" pitchFamily="34" charset="0"/>
              </a:rPr>
              <a:t>Can I Join Your Club? By John               Kelly and Steph </a:t>
            </a:r>
            <a:r>
              <a:rPr lang="en-US" sz="1200" b="1" i="1" dirty="0" err="1">
                <a:latin typeface="Calibri" panose="020F0502020204030204" pitchFamily="34" charset="0"/>
                <a:cs typeface="Calibri" panose="020F0502020204030204" pitchFamily="34" charset="0"/>
              </a:rPr>
              <a:t>Laberis</a:t>
            </a:r>
            <a:endParaRPr lang="en-US" sz="1200" b="1" i="1"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can identify how I am the same as, and different to, other people</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can use simple strategies to resolve arguments between friends positively</a:t>
            </a:r>
            <a:endParaRPr lang="en-GB" sz="1200" dirty="0">
              <a:latin typeface="Calibri" panose="020F0502020204030204" pitchFamily="34" charset="0"/>
              <a:cs typeface="Calibri" panose="020F0502020204030204" pitchFamily="34" charset="0"/>
            </a:endParaRPr>
          </a:p>
          <a:p>
            <a:endParaRPr lang="en-GB" sz="1200" dirty="0">
              <a:latin typeface="Calibri" panose="020F0502020204030204" pitchFamily="34" charset="0"/>
              <a:cs typeface="Calibri" panose="020F0502020204030204" pitchFamily="34" charset="0"/>
            </a:endParaRPr>
          </a:p>
          <a:p>
            <a:pPr>
              <a:spcAft>
                <a:spcPts val="0"/>
              </a:spcAft>
            </a:pPr>
            <a:r>
              <a:rPr lang="en-GB" sz="1200" dirty="0">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055836E9-5BD6-484C-802C-7EF2D730A105}"/>
              </a:ext>
            </a:extLst>
          </p:cNvPr>
          <p:cNvSpPr/>
          <p:nvPr/>
        </p:nvSpPr>
        <p:spPr>
          <a:xfrm>
            <a:off x="1563580" y="2635727"/>
            <a:ext cx="2337301" cy="1569660"/>
          </a:xfrm>
          <a:prstGeom prst="rect">
            <a:avLst/>
          </a:prstGeom>
        </p:spPr>
        <p:txBody>
          <a:bodyPr wrap="square">
            <a:spAutoFit/>
          </a:bodyPr>
          <a:lstStyle/>
          <a:p>
            <a:pPr>
              <a:spcAft>
                <a:spcPts val="0"/>
              </a:spcAft>
            </a:pPr>
            <a:r>
              <a:rPr lang="en-US" sz="1200" b="1" i="1" dirty="0">
                <a:latin typeface="Calibri" panose="020F0502020204030204" pitchFamily="34" charset="0"/>
                <a:ea typeface="Calibri" panose="020F0502020204030204" pitchFamily="34" charset="0"/>
                <a:cs typeface="Calibri" panose="020F0502020204030204" pitchFamily="34" charset="0"/>
              </a:rPr>
              <a:t>How to be a Lion by Ed Vere</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can treat myself and others with respect</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can use simple strategies to resolve arguments between friends positively</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can identify how I am the same as, and different to, other people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https://images-na.ssl-images-amazon.com/images/I/51RyyydcR4L._SX440_BO1,204,203,200_.jpg">
            <a:extLst>
              <a:ext uri="{FF2B5EF4-FFF2-40B4-BE49-F238E27FC236}">
                <a16:creationId xmlns:a16="http://schemas.microsoft.com/office/drawing/2014/main" id="{223FBE97-235B-4F39-80D3-AE043D492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2038" y="197907"/>
            <a:ext cx="1780059" cy="20136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m.media-amazon.com/images/P/B07D7KQ19R.01._SCLZZZZZZZ_SX500_.jpg">
            <a:extLst>
              <a:ext uri="{FF2B5EF4-FFF2-40B4-BE49-F238E27FC236}">
                <a16:creationId xmlns:a16="http://schemas.microsoft.com/office/drawing/2014/main" id="{F6B5E8EC-1BDC-464E-87DC-74DBD54C3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715" y="2488665"/>
            <a:ext cx="1478522" cy="17981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058C618-7144-4A78-BB9A-D6B6D8C98869}"/>
              </a:ext>
            </a:extLst>
          </p:cNvPr>
          <p:cNvSpPr/>
          <p:nvPr/>
        </p:nvSpPr>
        <p:spPr>
          <a:xfrm>
            <a:off x="1563581" y="4666890"/>
            <a:ext cx="2639304" cy="2123658"/>
          </a:xfrm>
          <a:prstGeom prst="rect">
            <a:avLst/>
          </a:prstGeom>
        </p:spPr>
        <p:txBody>
          <a:bodyPr wrap="square">
            <a:spAutoFit/>
          </a:bodyPr>
          <a:lstStyle/>
          <a:p>
            <a:pPr>
              <a:spcAft>
                <a:spcPts val="0"/>
              </a:spcAft>
            </a:pPr>
            <a:r>
              <a:rPr lang="en-US" sz="1200" b="1" i="1" dirty="0">
                <a:latin typeface="Calibri" panose="020F0502020204030204" pitchFamily="34" charset="0"/>
                <a:ea typeface="Calibri" panose="020F0502020204030204" pitchFamily="34" charset="0"/>
                <a:cs typeface="Calibri" panose="020F0502020204030204" pitchFamily="34" charset="0"/>
              </a:rPr>
              <a:t>The Great Big Book of Families by Mary Hoffman and Ros Asquith</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can identify common features of family life</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understand how people and other living things have different needs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know there are different types of families and that they might be different to mine</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can identify how I am the same as, and different to, other people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30" name="Picture 6" descr="https://images-na.ssl-images-amazon.com/images/I/51MWsKbS9TL._SX366_BO1,204,203,200_.jpg">
            <a:extLst>
              <a:ext uri="{FF2B5EF4-FFF2-40B4-BE49-F238E27FC236}">
                <a16:creationId xmlns:a16="http://schemas.microsoft.com/office/drawing/2014/main" id="{1A98D54D-2DAC-4156-ADF4-F5E5DDAC07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715" y="4813663"/>
            <a:ext cx="1485011" cy="18301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EE6CFF4-EE06-4020-867F-EAA2E10AC925}"/>
              </a:ext>
            </a:extLst>
          </p:cNvPr>
          <p:cNvSpPr/>
          <p:nvPr/>
        </p:nvSpPr>
        <p:spPr>
          <a:xfrm>
            <a:off x="9004184" y="272557"/>
            <a:ext cx="2504114" cy="1938992"/>
          </a:xfrm>
          <a:prstGeom prst="rect">
            <a:avLst/>
          </a:prstGeom>
        </p:spPr>
        <p:txBody>
          <a:bodyPr wrap="square">
            <a:spAutoFit/>
          </a:bodyPr>
          <a:lstStyle/>
          <a:p>
            <a:pPr>
              <a:spcAft>
                <a:spcPts val="0"/>
              </a:spcAft>
            </a:pPr>
            <a:r>
              <a:rPr lang="en-US" sz="1200" b="1" i="1" dirty="0">
                <a:latin typeface="Calibri" panose="020F0502020204030204" pitchFamily="34" charset="0"/>
                <a:ea typeface="Calibri" panose="020F0502020204030204" pitchFamily="34" charset="0"/>
                <a:cs typeface="Calibri" panose="020F0502020204030204" pitchFamily="34" charset="0"/>
              </a:rPr>
              <a:t>Amazing by Steve Antony</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can treat myself and others with respect</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can use simple strategies to resolve arguments between friends positively</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understand how people and other living things have different needs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understand the responsibilities of caring for others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32" name="Picture 8" descr="https://images-na.ssl-images-amazon.com/images/I/61E3Yyct0tL._SX489_BO1,204,203,200_.jpg">
            <a:extLst>
              <a:ext uri="{FF2B5EF4-FFF2-40B4-BE49-F238E27FC236}">
                <a16:creationId xmlns:a16="http://schemas.microsoft.com/office/drawing/2014/main" id="{3564A850-24EA-4FD8-BFE6-476B60CEE3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0643" y="272557"/>
            <a:ext cx="1498950" cy="193899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EA5DF98F-0C5A-4E6B-8AE4-F82AA0C15FE6}"/>
              </a:ext>
            </a:extLst>
          </p:cNvPr>
          <p:cNvSpPr/>
          <p:nvPr/>
        </p:nvSpPr>
        <p:spPr>
          <a:xfrm>
            <a:off x="9004184" y="2908612"/>
            <a:ext cx="2768367" cy="830997"/>
          </a:xfrm>
          <a:prstGeom prst="rect">
            <a:avLst/>
          </a:prstGeom>
        </p:spPr>
        <p:txBody>
          <a:bodyPr wrap="square">
            <a:spAutoFit/>
          </a:bodyPr>
          <a:lstStyle/>
          <a:p>
            <a:pPr>
              <a:spcAft>
                <a:spcPts val="0"/>
              </a:spcAft>
            </a:pPr>
            <a:r>
              <a:rPr lang="en-US" sz="1200" b="1" i="1" dirty="0">
                <a:latin typeface="Calibri" panose="020F0502020204030204" pitchFamily="34" charset="0"/>
                <a:ea typeface="Calibri" panose="020F0502020204030204" pitchFamily="34" charset="0"/>
                <a:cs typeface="Calibri" panose="020F0502020204030204" pitchFamily="34" charset="0"/>
              </a:rPr>
              <a:t>What the Jackdaw Saw by Julia Donaldson and Nick </a:t>
            </a:r>
            <a:r>
              <a:rPr lang="en-US" sz="1200" b="1" i="1" dirty="0" err="1">
                <a:latin typeface="Calibri" panose="020F0502020204030204" pitchFamily="34" charset="0"/>
                <a:ea typeface="Calibri" panose="020F0502020204030204" pitchFamily="34" charset="0"/>
                <a:cs typeface="Calibri" panose="020F0502020204030204" pitchFamily="34" charset="0"/>
              </a:rPr>
              <a:t>Sharratt</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understand how people and other living things have different needs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34" name="Picture 10" descr="https://images-na.ssl-images-amazon.com/images/I/51oXYIva3tL._SY402_BO1,204,203,200_.jpg">
            <a:extLst>
              <a:ext uri="{FF2B5EF4-FFF2-40B4-BE49-F238E27FC236}">
                <a16:creationId xmlns:a16="http://schemas.microsoft.com/office/drawing/2014/main" id="{34106E1D-D4E6-4F14-A40A-D57B727790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0644" y="2635727"/>
            <a:ext cx="1577128" cy="159472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BC53F77B-139F-42C0-8B26-1CD576F63180}"/>
              </a:ext>
            </a:extLst>
          </p:cNvPr>
          <p:cNvSpPr/>
          <p:nvPr/>
        </p:nvSpPr>
        <p:spPr>
          <a:xfrm>
            <a:off x="9011017" y="4854514"/>
            <a:ext cx="2504114" cy="1200329"/>
          </a:xfrm>
          <a:prstGeom prst="rect">
            <a:avLst/>
          </a:prstGeom>
        </p:spPr>
        <p:txBody>
          <a:bodyPr wrap="square">
            <a:spAutoFit/>
          </a:bodyPr>
          <a:lstStyle/>
          <a:p>
            <a:pPr>
              <a:spcAft>
                <a:spcPts val="0"/>
              </a:spcAft>
            </a:pPr>
            <a:r>
              <a:rPr lang="en-US" sz="1200" b="1" i="1" dirty="0">
                <a:latin typeface="Calibri" panose="020F0502020204030204" pitchFamily="34" charset="0"/>
                <a:ea typeface="Calibri" panose="020F0502020204030204" pitchFamily="34" charset="0"/>
                <a:cs typeface="Calibri" panose="020F0502020204030204" pitchFamily="34" charset="0"/>
              </a:rPr>
              <a:t>All Are Welcome by Alexandra Penfold and Suzanne Kaufman</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can treat myself and others with respect</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can identify how I am the same as, and different to, other people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36" name="Picture 12" descr="https://images-na.ssl-images-amazon.com/images/I/51H096LSkzL._SY498_BO1,204,203,200_.jpg">
            <a:extLst>
              <a:ext uri="{FF2B5EF4-FFF2-40B4-BE49-F238E27FC236}">
                <a16:creationId xmlns:a16="http://schemas.microsoft.com/office/drawing/2014/main" id="{3C87E5A2-0261-4409-AD76-C3C10A266C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3744" y="4662968"/>
            <a:ext cx="1730928" cy="183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813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E54031-8DB1-4C5C-89F7-561C22F34C25}"/>
              </a:ext>
            </a:extLst>
          </p:cNvPr>
          <p:cNvSpPr>
            <a:spLocks noGrp="1"/>
          </p:cNvSpPr>
          <p:nvPr>
            <p:ph type="ctrTitle"/>
          </p:nvPr>
        </p:nvSpPr>
        <p:spPr/>
        <p:txBody>
          <a:bodyPr>
            <a:normAutofit fontScale="90000"/>
          </a:bodyPr>
          <a:lstStyle/>
          <a:p>
            <a:r>
              <a:rPr lang="en-US" dirty="0"/>
              <a:t>Year 3</a:t>
            </a:r>
            <a:br>
              <a:rPr lang="en-US" dirty="0"/>
            </a:br>
            <a:r>
              <a:rPr lang="en-US" dirty="0"/>
              <a:t>No Outsiders picture books</a:t>
            </a:r>
            <a:endParaRPr lang="en-GB" dirty="0"/>
          </a:p>
        </p:txBody>
      </p:sp>
      <p:sp>
        <p:nvSpPr>
          <p:cNvPr id="5" name="Content Placeholder 4">
            <a:extLst>
              <a:ext uri="{FF2B5EF4-FFF2-40B4-BE49-F238E27FC236}">
                <a16:creationId xmlns:a16="http://schemas.microsoft.com/office/drawing/2014/main" id="{E57F8B4E-27E5-4FC3-B617-E89F9FF78992}"/>
              </a:ext>
            </a:extLst>
          </p:cNvPr>
          <p:cNvSpPr>
            <a:spLocks noGrp="1"/>
          </p:cNvSpPr>
          <p:nvPr>
            <p:ph type="subTitle" idx="1"/>
          </p:nvPr>
        </p:nvSpPr>
        <p:spPr/>
        <p:txBody>
          <a:bodyPr>
            <a:normAutofit/>
          </a:bodyPr>
          <a:lstStyle/>
          <a:p>
            <a:r>
              <a:rPr lang="en-US" sz="2400" b="1" dirty="0"/>
              <a:t>Helping to prepare children to live in a modern world</a:t>
            </a:r>
            <a:endParaRPr lang="en-GB" sz="2400" b="1" dirty="0"/>
          </a:p>
        </p:txBody>
      </p:sp>
      <p:pic>
        <p:nvPicPr>
          <p:cNvPr id="6" name="Picture 2" descr="image1428">
            <a:extLst>
              <a:ext uri="{FF2B5EF4-FFF2-40B4-BE49-F238E27FC236}">
                <a16:creationId xmlns:a16="http://schemas.microsoft.com/office/drawing/2014/main" id="{A9DE0457-CFD8-4ED7-B134-138FE4C83F38}"/>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367699" y="954338"/>
            <a:ext cx="2136913" cy="1551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713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53006E-B020-43F2-BC3A-68947B3E3531}"/>
              </a:ext>
            </a:extLst>
          </p:cNvPr>
          <p:cNvSpPr/>
          <p:nvPr/>
        </p:nvSpPr>
        <p:spPr>
          <a:xfrm>
            <a:off x="1563580" y="4577515"/>
            <a:ext cx="2455179" cy="276999"/>
          </a:xfrm>
          <a:prstGeom prst="rect">
            <a:avLst/>
          </a:prstGeom>
        </p:spPr>
        <p:txBody>
          <a:bodyPr wrap="square">
            <a:spAutoFit/>
          </a:bodyPr>
          <a:lstStyle/>
          <a:p>
            <a:pPr>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04A3132E-8B62-4242-9DEB-F03A17C791C5}"/>
              </a:ext>
            </a:extLst>
          </p:cNvPr>
          <p:cNvSpPr/>
          <p:nvPr/>
        </p:nvSpPr>
        <p:spPr>
          <a:xfrm>
            <a:off x="1626996" y="235232"/>
            <a:ext cx="2022125" cy="461665"/>
          </a:xfrm>
          <a:prstGeom prst="rect">
            <a:avLst/>
          </a:prstGeom>
        </p:spPr>
        <p:txBody>
          <a:bodyPr wrap="square">
            <a:spAutoFit/>
          </a:bodyPr>
          <a:lstStyle/>
          <a:p>
            <a:endParaRPr lang="en-GB" sz="1200" dirty="0">
              <a:latin typeface="Calibri" panose="020F0502020204030204" pitchFamily="34" charset="0"/>
              <a:cs typeface="Calibri" panose="020F0502020204030204" pitchFamily="34" charset="0"/>
            </a:endParaRPr>
          </a:p>
          <a:p>
            <a:pPr>
              <a:spcAft>
                <a:spcPts val="0"/>
              </a:spcAft>
            </a:pPr>
            <a:r>
              <a:rPr lang="en-GB" sz="1200" dirty="0">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F211FC83-8A4A-4F8F-ACB9-BAC244E5AA5B}"/>
              </a:ext>
            </a:extLst>
          </p:cNvPr>
          <p:cNvSpPr/>
          <p:nvPr/>
        </p:nvSpPr>
        <p:spPr>
          <a:xfrm>
            <a:off x="1626995" y="219421"/>
            <a:ext cx="2455178" cy="1938992"/>
          </a:xfrm>
          <a:prstGeom prst="rect">
            <a:avLst/>
          </a:prstGeom>
        </p:spPr>
        <p:txBody>
          <a:bodyPr wrap="square">
            <a:spAutoFit/>
          </a:bodyPr>
          <a:lstStyle/>
          <a:p>
            <a:pPr>
              <a:spcAft>
                <a:spcPts val="0"/>
              </a:spcAft>
            </a:pPr>
            <a:r>
              <a:rPr lang="en-US" sz="1200" b="1" i="1" dirty="0">
                <a:latin typeface="Calibri" panose="020F0502020204030204" pitchFamily="34" charset="0"/>
                <a:ea typeface="Calibri" panose="020F0502020204030204" pitchFamily="34" charset="0"/>
                <a:cs typeface="Calibri" panose="020F0502020204030204" pitchFamily="34" charset="0"/>
              </a:rPr>
              <a:t>This Is Our House by Michael Rosen</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can identify and value different groups that make up my community and what living in a community means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know the impact of bullying, including offline and online, and the consequences of hurtful </a:t>
            </a:r>
            <a:r>
              <a:rPr lang="en-US" sz="1200" dirty="0" err="1">
                <a:latin typeface="Calibri" panose="020F0502020204030204" pitchFamily="34" charset="0"/>
                <a:ea typeface="Times New Roman" panose="02020603050405020304" pitchFamily="18" charset="0"/>
                <a:cs typeface="Calibri" panose="020F0502020204030204" pitchFamily="34" charset="0"/>
              </a:rPr>
              <a:t>behaviour</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understand that my </a:t>
            </a:r>
            <a:r>
              <a:rPr lang="en-US" sz="1200" dirty="0" err="1">
                <a:latin typeface="Calibri" panose="020F0502020204030204" pitchFamily="34" charset="0"/>
                <a:ea typeface="Times New Roman" panose="02020603050405020304" pitchFamily="18" charset="0"/>
                <a:cs typeface="Calibri" panose="020F0502020204030204" pitchFamily="34" charset="0"/>
              </a:rPr>
              <a:t>behaviour</a:t>
            </a:r>
            <a:r>
              <a:rPr lang="en-US" sz="1200" dirty="0">
                <a:latin typeface="Calibri" panose="020F0502020204030204" pitchFamily="34" charset="0"/>
                <a:ea typeface="Times New Roman" panose="02020603050405020304" pitchFamily="18" charset="0"/>
                <a:cs typeface="Calibri" panose="020F0502020204030204" pitchFamily="34" charset="0"/>
              </a:rPr>
              <a:t> can affect other people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https://images-na.ssl-images-amazon.com/images/I/51E9IMVub-L._SX457_BO1,204,203,200_.jpg">
            <a:extLst>
              <a:ext uri="{FF2B5EF4-FFF2-40B4-BE49-F238E27FC236}">
                <a16:creationId xmlns:a16="http://schemas.microsoft.com/office/drawing/2014/main" id="{08A492FF-A81C-4A29-ACAB-98789A8EE2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2885" y="363202"/>
            <a:ext cx="1613569" cy="17577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1D13A1C-F18F-42EA-952C-5E8BAD8EBEBA}"/>
              </a:ext>
            </a:extLst>
          </p:cNvPr>
          <p:cNvSpPr/>
          <p:nvPr/>
        </p:nvSpPr>
        <p:spPr>
          <a:xfrm>
            <a:off x="1595287" y="2459184"/>
            <a:ext cx="2518593" cy="1754326"/>
          </a:xfrm>
          <a:prstGeom prst="rect">
            <a:avLst/>
          </a:prstGeom>
        </p:spPr>
        <p:txBody>
          <a:bodyPr wrap="square">
            <a:spAutoFit/>
          </a:bodyPr>
          <a:lstStyle/>
          <a:p>
            <a:pPr>
              <a:spcAft>
                <a:spcPts val="0"/>
              </a:spcAft>
            </a:pPr>
            <a:r>
              <a:rPr lang="en-US" sz="1200" b="1" i="1" dirty="0">
                <a:latin typeface="Calibri" panose="020F0502020204030204" pitchFamily="34" charset="0"/>
                <a:ea typeface="Times New Roman" panose="02020603050405020304" pitchFamily="18" charset="0"/>
                <a:cs typeface="Calibri" panose="020F0502020204030204" pitchFamily="34" charset="0"/>
              </a:rPr>
              <a:t>We’re All Wonders by RJ Palacio</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can use strategies for building positive friendships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understand that my </a:t>
            </a:r>
            <a:r>
              <a:rPr lang="en-US" sz="1200" dirty="0" err="1">
                <a:latin typeface="Calibri" panose="020F0502020204030204" pitchFamily="34" charset="0"/>
                <a:ea typeface="Times New Roman" panose="02020603050405020304" pitchFamily="18" charset="0"/>
                <a:cs typeface="Calibri" panose="020F0502020204030204" pitchFamily="34" charset="0"/>
              </a:rPr>
              <a:t>behaviour</a:t>
            </a:r>
            <a:r>
              <a:rPr lang="en-US" sz="1200" dirty="0">
                <a:latin typeface="Calibri" panose="020F0502020204030204" pitchFamily="34" charset="0"/>
                <a:ea typeface="Times New Roman" panose="02020603050405020304" pitchFamily="18" charset="0"/>
                <a:cs typeface="Calibri" panose="020F0502020204030204" pitchFamily="34" charset="0"/>
              </a:rPr>
              <a:t> can affect other people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can identify and value different groups that make up my community and what living in a community means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2" name="Picture 4" descr="https://images-na.ssl-images-amazon.com/images/I/51xXR49V4KL._SX375_BO1,204,203,200_.jpg">
            <a:extLst>
              <a:ext uri="{FF2B5EF4-FFF2-40B4-BE49-F238E27FC236}">
                <a16:creationId xmlns:a16="http://schemas.microsoft.com/office/drawing/2014/main" id="{1B53BD91-E94B-4724-BBD5-D8658B507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885" y="2410275"/>
            <a:ext cx="1498950" cy="19268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6D2D65E-8161-43F7-BE3F-622D4DFFDEBA}"/>
              </a:ext>
            </a:extLst>
          </p:cNvPr>
          <p:cNvSpPr/>
          <p:nvPr/>
        </p:nvSpPr>
        <p:spPr>
          <a:xfrm>
            <a:off x="1626995" y="4885525"/>
            <a:ext cx="2431375" cy="1384995"/>
          </a:xfrm>
          <a:prstGeom prst="rect">
            <a:avLst/>
          </a:prstGeom>
        </p:spPr>
        <p:txBody>
          <a:bodyPr wrap="square">
            <a:spAutoFit/>
          </a:bodyPr>
          <a:lstStyle/>
          <a:p>
            <a:pPr>
              <a:spcAft>
                <a:spcPts val="0"/>
              </a:spcAft>
            </a:pPr>
            <a:r>
              <a:rPr lang="en-US" sz="1200" b="1" i="1" dirty="0" err="1">
                <a:latin typeface="Calibri" panose="020F0502020204030204" pitchFamily="34" charset="0"/>
                <a:ea typeface="Calibri" panose="020F0502020204030204" pitchFamily="34" charset="0"/>
                <a:cs typeface="Calibri" panose="020F0502020204030204" pitchFamily="34" charset="0"/>
              </a:rPr>
              <a:t>Beegu</a:t>
            </a:r>
            <a:r>
              <a:rPr lang="en-US" sz="1200" b="1" i="1" dirty="0">
                <a:latin typeface="Calibri" panose="020F0502020204030204" pitchFamily="34" charset="0"/>
                <a:ea typeface="Calibri" panose="020F0502020204030204" pitchFamily="34" charset="0"/>
                <a:cs typeface="Calibri" panose="020F0502020204030204" pitchFamily="34" charset="0"/>
              </a:rPr>
              <a:t> by Alexis Deacon</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can use strategies for building positive friendships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know what constitutes a positive healthy friendship</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understand that my </a:t>
            </a:r>
            <a:r>
              <a:rPr lang="en-US" sz="1200" dirty="0" err="1">
                <a:latin typeface="Calibri" panose="020F0502020204030204" pitchFamily="34" charset="0"/>
                <a:ea typeface="Times New Roman" panose="02020603050405020304" pitchFamily="18" charset="0"/>
                <a:cs typeface="Calibri" panose="020F0502020204030204" pitchFamily="34" charset="0"/>
              </a:rPr>
              <a:t>behaviour</a:t>
            </a:r>
            <a:r>
              <a:rPr lang="en-US" sz="1200" dirty="0">
                <a:latin typeface="Calibri" panose="020F0502020204030204" pitchFamily="34" charset="0"/>
                <a:ea typeface="Times New Roman" panose="02020603050405020304" pitchFamily="18" charset="0"/>
                <a:cs typeface="Calibri" panose="020F0502020204030204" pitchFamily="34" charset="0"/>
              </a:rPr>
              <a:t> can affect other people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4" name="Picture 6" descr="https://images-na.ssl-images-amazon.com/images/I/51QJQ1wD+qL._SY447_BO1,204,203,200_.jpg">
            <a:extLst>
              <a:ext uri="{FF2B5EF4-FFF2-40B4-BE49-F238E27FC236}">
                <a16:creationId xmlns:a16="http://schemas.microsoft.com/office/drawing/2014/main" id="{EEBFF462-8949-4FF0-A34E-15957E697F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2173" y="4682216"/>
            <a:ext cx="1613569" cy="167448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3023F6F-C804-4230-8FF4-9F040B905565}"/>
              </a:ext>
            </a:extLst>
          </p:cNvPr>
          <p:cNvSpPr/>
          <p:nvPr/>
        </p:nvSpPr>
        <p:spPr>
          <a:xfrm>
            <a:off x="9225112" y="89418"/>
            <a:ext cx="2670477" cy="1661993"/>
          </a:xfrm>
          <a:prstGeom prst="rect">
            <a:avLst/>
          </a:prstGeom>
        </p:spPr>
        <p:txBody>
          <a:bodyPr wrap="square">
            <a:spAutoFit/>
          </a:bodyPr>
          <a:lstStyle/>
          <a:p>
            <a:pPr>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b="1" i="1" dirty="0">
                <a:latin typeface="Calibri" panose="020F0502020204030204" pitchFamily="34" charset="0"/>
                <a:ea typeface="Calibri" panose="020F0502020204030204" pitchFamily="34" charset="0"/>
                <a:cs typeface="Calibri" panose="020F0502020204030204" pitchFamily="34" charset="0"/>
              </a:rPr>
              <a:t>The Truth About Old People by Elina Ellis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can identify and value different groups that make up my community and what living in a community means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understand that my </a:t>
            </a:r>
            <a:r>
              <a:rPr lang="en-US" sz="1200" dirty="0" err="1">
                <a:latin typeface="Calibri" panose="020F0502020204030204" pitchFamily="34" charset="0"/>
                <a:ea typeface="Times New Roman" panose="02020603050405020304" pitchFamily="18" charset="0"/>
                <a:cs typeface="Calibri" panose="020F0502020204030204" pitchFamily="34" charset="0"/>
              </a:rPr>
              <a:t>behaviour</a:t>
            </a:r>
            <a:r>
              <a:rPr lang="en-US" sz="1200" dirty="0">
                <a:latin typeface="Calibri" panose="020F0502020204030204" pitchFamily="34" charset="0"/>
                <a:ea typeface="Times New Roman" panose="02020603050405020304" pitchFamily="18" charset="0"/>
                <a:cs typeface="Calibri" panose="020F0502020204030204" pitchFamily="34" charset="0"/>
              </a:rPr>
              <a:t> can affect other people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6" name="Picture 8" descr="https://images-na.ssl-images-amazon.com/images/I/51Wn0ymeoFL._SX397_BO1,204,203,200_.jpg">
            <a:extLst>
              <a:ext uri="{FF2B5EF4-FFF2-40B4-BE49-F238E27FC236}">
                <a16:creationId xmlns:a16="http://schemas.microsoft.com/office/drawing/2014/main" id="{F274BC36-8600-4792-9493-9B0DBED84B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1316" y="363202"/>
            <a:ext cx="1546456" cy="193403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F0880243-04AA-4C27-BDC7-4C69FA678C61}"/>
              </a:ext>
            </a:extLst>
          </p:cNvPr>
          <p:cNvSpPr/>
          <p:nvPr/>
        </p:nvSpPr>
        <p:spPr>
          <a:xfrm>
            <a:off x="9225112" y="2335600"/>
            <a:ext cx="2743201" cy="2631490"/>
          </a:xfrm>
          <a:prstGeom prst="rect">
            <a:avLst/>
          </a:prstGeom>
        </p:spPr>
        <p:txBody>
          <a:bodyPr wrap="square">
            <a:spAutoFit/>
          </a:bodyPr>
          <a:lstStyle/>
          <a:p>
            <a:pPr>
              <a:spcAft>
                <a:spcPts val="0"/>
              </a:spcAft>
            </a:pPr>
            <a:r>
              <a:rPr lang="en-US" sz="1100" b="1" i="1" dirty="0">
                <a:latin typeface="Calibri" panose="020F0502020204030204" pitchFamily="34" charset="0"/>
                <a:ea typeface="Calibri" panose="020F0502020204030204" pitchFamily="34" charset="0"/>
                <a:cs typeface="Calibri" panose="020F0502020204030204" pitchFamily="34" charset="0"/>
              </a:rPr>
              <a:t>The </a:t>
            </a:r>
            <a:r>
              <a:rPr lang="en-US" sz="1100" b="1" i="1" dirty="0" err="1">
                <a:latin typeface="Calibri" panose="020F0502020204030204" pitchFamily="34" charset="0"/>
                <a:ea typeface="Calibri" panose="020F0502020204030204" pitchFamily="34" charset="0"/>
                <a:cs typeface="Calibri" panose="020F0502020204030204" pitchFamily="34" charset="0"/>
              </a:rPr>
              <a:t>Hueys</a:t>
            </a:r>
            <a:r>
              <a:rPr lang="en-US" sz="1100" b="1" i="1" dirty="0">
                <a:latin typeface="Calibri" panose="020F0502020204030204" pitchFamily="34" charset="0"/>
                <a:ea typeface="Calibri" panose="020F0502020204030204" pitchFamily="34" charset="0"/>
                <a:cs typeface="Calibri" panose="020F0502020204030204" pitchFamily="34" charset="0"/>
              </a:rPr>
              <a:t> in the New Jumper by Oliver Jeffers</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latin typeface="Calibri" panose="020F0502020204030204" pitchFamily="34" charset="0"/>
                <a:ea typeface="Times New Roman" panose="02020603050405020304" pitchFamily="18" charset="0"/>
                <a:cs typeface="Calibri" panose="020F0502020204030204" pitchFamily="34" charset="0"/>
              </a:rPr>
              <a:t>I know ways to support positive mental health (talking about feelings, sleep, exercise, outdoors, hobbies, being with people)</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a:latin typeface="Calibri" panose="020F0502020204030204" pitchFamily="34" charset="0"/>
                <a:ea typeface="Times New Roman" panose="02020603050405020304" pitchFamily="18" charset="0"/>
                <a:cs typeface="Calibri" panose="020F0502020204030204" pitchFamily="34" charset="0"/>
              </a:rPr>
              <a:t>I can use strategies for building positive friendships</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a:latin typeface="Calibri" panose="020F0502020204030204" pitchFamily="34" charset="0"/>
                <a:ea typeface="Times New Roman" panose="02020603050405020304" pitchFamily="18" charset="0"/>
                <a:cs typeface="Calibri" panose="020F0502020204030204" pitchFamily="34" charset="0"/>
              </a:rPr>
              <a:t>I know what constitutes a positive healthy friendship -online or face-to-face</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a:latin typeface="Calibri" panose="020F0502020204030204" pitchFamily="34" charset="0"/>
                <a:ea typeface="Times New Roman" panose="02020603050405020304" pitchFamily="18" charset="0"/>
                <a:cs typeface="Calibri" panose="020F0502020204030204" pitchFamily="34" charset="0"/>
              </a:rPr>
              <a:t>I understand that my </a:t>
            </a:r>
            <a:r>
              <a:rPr lang="en-US" sz="1100" dirty="0" err="1">
                <a:latin typeface="Calibri" panose="020F0502020204030204" pitchFamily="34" charset="0"/>
                <a:ea typeface="Times New Roman" panose="02020603050405020304" pitchFamily="18" charset="0"/>
                <a:cs typeface="Calibri" panose="020F0502020204030204" pitchFamily="34" charset="0"/>
              </a:rPr>
              <a:t>behaviour</a:t>
            </a:r>
            <a:r>
              <a:rPr lang="en-US" sz="1100" dirty="0">
                <a:latin typeface="Calibri" panose="020F0502020204030204" pitchFamily="34" charset="0"/>
                <a:ea typeface="Times New Roman" panose="02020603050405020304" pitchFamily="18" charset="0"/>
                <a:cs typeface="Calibri" panose="020F0502020204030204" pitchFamily="34" charset="0"/>
              </a:rPr>
              <a:t> can affect other people </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a:latin typeface="Calibri" panose="020F0502020204030204" pitchFamily="34" charset="0"/>
                <a:ea typeface="Calibri" panose="020F0502020204030204" pitchFamily="34" charset="0"/>
                <a:cs typeface="Calibri" panose="020F0502020204030204" pitchFamily="34" charset="0"/>
              </a:rPr>
              <a:t>I can identify and value different groups that make up my community and what living in a community means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8" name="Picture 10" descr="https://images-na.ssl-images-amazon.com/images/I/51QNH3s4qhL._SX449_BO1,204,203,200_.jpg">
            <a:extLst>
              <a:ext uri="{FF2B5EF4-FFF2-40B4-BE49-F238E27FC236}">
                <a16:creationId xmlns:a16="http://schemas.microsoft.com/office/drawing/2014/main" id="{8F182B35-AC77-4AAF-90FE-A27C74D062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0645" y="2578142"/>
            <a:ext cx="1579020" cy="175057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3FA6915-429F-4C4A-84C7-4022243A3830}"/>
              </a:ext>
            </a:extLst>
          </p:cNvPr>
          <p:cNvSpPr txBox="1"/>
          <p:nvPr/>
        </p:nvSpPr>
        <p:spPr>
          <a:xfrm>
            <a:off x="9264250" y="5254857"/>
            <a:ext cx="2743201" cy="1015663"/>
          </a:xfrm>
          <a:prstGeom prst="rect">
            <a:avLst/>
          </a:prstGeom>
          <a:noFill/>
        </p:spPr>
        <p:txBody>
          <a:bodyPr wrap="square" rtlCol="0">
            <a:spAutoFit/>
          </a:bodyPr>
          <a:lstStyle/>
          <a:p>
            <a:r>
              <a:rPr lang="en-US" sz="1200" b="1" i="1" dirty="0">
                <a:latin typeface="Calibri" panose="020F0502020204030204" pitchFamily="34" charset="0"/>
                <a:cs typeface="Calibri" panose="020F0502020204030204" pitchFamily="34" charset="0"/>
              </a:rPr>
              <a:t>Planet Omar: Accidental Trouble Magnet by </a:t>
            </a:r>
            <a:r>
              <a:rPr lang="en-US" sz="1200" b="1" i="1" dirty="0" err="1">
                <a:latin typeface="Calibri" panose="020F0502020204030204" pitchFamily="34" charset="0"/>
                <a:cs typeface="Calibri" panose="020F0502020204030204" pitchFamily="34" charset="0"/>
              </a:rPr>
              <a:t>Zanib</a:t>
            </a:r>
            <a:r>
              <a:rPr lang="en-US" sz="1200" b="1" i="1" dirty="0">
                <a:latin typeface="Calibri" panose="020F0502020204030204" pitchFamily="34" charset="0"/>
                <a:cs typeface="Calibri" panose="020F0502020204030204" pitchFamily="34" charset="0"/>
              </a:rPr>
              <a:t> </a:t>
            </a:r>
            <a:r>
              <a:rPr lang="en-US" sz="1200" b="1" i="1" dirty="0" err="1">
                <a:latin typeface="Calibri" panose="020F0502020204030204" pitchFamily="34" charset="0"/>
                <a:cs typeface="Calibri" panose="020F0502020204030204" pitchFamily="34" charset="0"/>
              </a:rPr>
              <a:t>Mian</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can identify and value different groups that make up my community and what living in a community means</a:t>
            </a:r>
            <a:endParaRPr lang="en-GB" sz="1200" dirty="0">
              <a:latin typeface="Calibri" panose="020F0502020204030204" pitchFamily="34" charset="0"/>
              <a:cs typeface="Calibri" panose="020F0502020204030204" pitchFamily="34" charset="0"/>
            </a:endParaRPr>
          </a:p>
        </p:txBody>
      </p:sp>
      <p:pic>
        <p:nvPicPr>
          <p:cNvPr id="2060" name="Picture 12" descr="https://images-na.ssl-images-amazon.com/images/I/61YSqftAXqL._SX324_BO1,204,203,200_.jpg">
            <a:extLst>
              <a:ext uri="{FF2B5EF4-FFF2-40B4-BE49-F238E27FC236}">
                <a16:creationId xmlns:a16="http://schemas.microsoft.com/office/drawing/2014/main" id="{D21D034F-86D6-4770-8316-B66075676A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1316" y="4643567"/>
            <a:ext cx="1190902" cy="1822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54545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TM02892315[[fn=Wisp]]</Template>
  <TotalTime>396</TotalTime>
  <Words>2014</Words>
  <Application>Microsoft Office PowerPoint</Application>
  <PresentationFormat>Widescreen</PresentationFormat>
  <Paragraphs>205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Times New Roman</vt:lpstr>
      <vt:lpstr>Wingdings 3</vt:lpstr>
      <vt:lpstr>Wisp</vt:lpstr>
      <vt:lpstr>PowerPoint Presentation</vt:lpstr>
      <vt:lpstr>EYFS No Outsiders picture books</vt:lpstr>
      <vt:lpstr>PowerPoint Presentation</vt:lpstr>
      <vt:lpstr>Year 1  No Outsiders picture books</vt:lpstr>
      <vt:lpstr>PowerPoint Presentation</vt:lpstr>
      <vt:lpstr>Year 2 No Outsiders picture books</vt:lpstr>
      <vt:lpstr>PowerPoint Presentation</vt:lpstr>
      <vt:lpstr>Year 3 No Outsiders picture books</vt:lpstr>
      <vt:lpstr>PowerPoint Presentation</vt:lpstr>
      <vt:lpstr>Year 4 No Outsiders picture books</vt:lpstr>
      <vt:lpstr>PowerPoint Presentation</vt:lpstr>
      <vt:lpstr>Year 5 No Outsiders picture books</vt:lpstr>
      <vt:lpstr>PowerPoint Presentation</vt:lpstr>
      <vt:lpstr>Year 6 No Outsiders picture books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Equality Act</dc:title>
  <dc:creator>Mrs S. Frater</dc:creator>
  <cp:lastModifiedBy>Mrs B. Allott</cp:lastModifiedBy>
  <cp:revision>136</cp:revision>
  <dcterms:created xsi:type="dcterms:W3CDTF">2021-05-04T16:02:20Z</dcterms:created>
  <dcterms:modified xsi:type="dcterms:W3CDTF">2021-05-24T13:09:43Z</dcterms:modified>
</cp:coreProperties>
</file>