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1" r:id="rId2"/>
    <p:sldId id="308" r:id="rId3"/>
    <p:sldId id="277" r:id="rId4"/>
    <p:sldId id="278" r:id="rId5"/>
    <p:sldId id="279" r:id="rId6"/>
    <p:sldId id="283" r:id="rId7"/>
    <p:sldId id="280" r:id="rId8"/>
    <p:sldId id="33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073"/>
  </p:normalViewPr>
  <p:slideViewPr>
    <p:cSldViewPr snapToGrid="0" snapToObjects="1">
      <p:cViewPr varScale="1">
        <p:scale>
          <a:sx n="94" d="100"/>
          <a:sy n="94" d="100"/>
        </p:scale>
        <p:origin x="5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2029E-A9D0-474B-A481-53DC9B73E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C2C24-CB0B-7042-8EFF-15DE45D9F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7B9D8-C012-DC4E-8583-FC5C19F82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70DD-5D71-7E44-BABC-643E332EB253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725CF-472D-D746-B26B-C9C4C96FA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FA2CD-E2A3-A845-9A64-FC7CB019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FEB7-3094-EA4D-B930-AA3F8572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5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AE779-CA19-EB4D-BA89-D01EBA253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C0C8C-F75A-A642-A696-73A38DC99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33C15-0730-DE4E-AFC3-FE21B8321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70DD-5D71-7E44-BABC-643E332EB253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91FE9-C25C-5D4B-A5CF-98545BA2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C3C40-E9CE-EF47-9604-72CABC39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FEB7-3094-EA4D-B930-AA3F8572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3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0790A0-2A7F-0548-9DD6-4D4E6ED55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F40DDA-FFB7-B440-B136-D4F5E572F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063E5-5F49-1944-893B-7102CFD7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70DD-5D71-7E44-BABC-643E332EB253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3F741-AF0A-C74A-B721-0168708B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980A1-DFAC-9941-803A-65C06CCFB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FEB7-3094-EA4D-B930-AA3F8572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9658-D5B2-7348-AFE3-0F24EF83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A300C-118A-5A49-BF24-610F68423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0AC17-B7A6-E649-8080-66DCF8544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70DD-5D71-7E44-BABC-643E332EB253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B2CB2-FF78-2D40-96DE-A6148812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24E1-A948-0244-8784-865FF43B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FEB7-3094-EA4D-B930-AA3F8572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9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0D32C-CF7D-0540-9CF4-49A8132A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699F2-131C-D64A-8E05-B7F2AB9FB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8A051-3775-2149-935D-F3D71E12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70DD-5D71-7E44-BABC-643E332EB253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380E6-659C-0740-A695-F02A7B5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88EA9-E81E-4243-BCB3-8CB71CD1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FEB7-3094-EA4D-B930-AA3F8572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5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4F77F-F18B-F345-8D92-6E8A173EC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E4798-F74D-7440-9B7A-B8CCF5426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2F369-88A4-054C-962D-27CD03D59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7E610-5F26-8945-8FC5-371986D39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70DD-5D71-7E44-BABC-643E332EB253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EB87F-0C7F-974A-AE7A-F7C68A90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8E6B5-4B31-C647-A08F-0BA9EBBB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FEB7-3094-EA4D-B930-AA3F8572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8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48A62-F42C-254E-B3E4-5DD7D140A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5F6DC-E507-344D-9E50-9EF3D2AE0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EA056-FA01-2F4F-A6E1-A0E0A29A5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9ED785-7F77-3A41-83DA-D926968AF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E82F0E-27A6-D043-BA97-702AFB93F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4360F-64A0-0B49-A12A-FAF828BC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70DD-5D71-7E44-BABC-643E332EB253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1ED030-2839-764A-BEF6-296305C1C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9CF665-7FCE-3B4B-AC2B-7E79AD7B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FEB7-3094-EA4D-B930-AA3F8572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738A5-740E-654F-AB2C-D082AE98B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89390-6B0B-614E-A7E3-61FC69B7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70DD-5D71-7E44-BABC-643E332EB253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96BDBC-14FD-7540-89C4-62771D86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EA6C-1E31-B145-A5FA-CF0AF0D3D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FEB7-3094-EA4D-B930-AA3F8572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2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B58CE8-4E25-BF44-8D4E-E98B3C9C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70DD-5D71-7E44-BABC-643E332EB253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08D18D-C540-D14E-BA37-8394DC3CB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BC7BD-96C7-DD40-9E32-F5F9A1B31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FEB7-3094-EA4D-B930-AA3F8572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0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78657-8656-A94F-B5DD-F096F288E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D6786-9FCB-8E4A-B801-85802B0B1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CB185-77EB-294E-8981-2A1C479B8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0F45C-4A2E-6048-B31D-026B7FD4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70DD-5D71-7E44-BABC-643E332EB253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BD42A-232B-304A-B2B9-182F300FB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0790D-3007-9846-B9F4-99887AEB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FEB7-3094-EA4D-B930-AA3F8572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8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6BBFE-CB27-C245-BD3C-102B3081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463D50-1AA1-504D-8556-5E743CE5C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DB0FE-4A93-3A4F-AAF4-B66CD439B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F8653-E835-F94D-8A56-E26D2C99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70DD-5D71-7E44-BABC-643E332EB253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915C3-1298-BE4C-A3A1-71AC1DEAF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8B87C-BD78-F546-9569-1269C4F8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FEB7-3094-EA4D-B930-AA3F8572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7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FFA3F6-92D8-734F-B80E-70B44F39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BE19A-5366-0A41-B42B-B845A2D4C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153CD-D6E0-814A-96BF-AB815F27A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E70DD-5D71-7E44-BABC-643E332EB253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2E6E3-BC28-4B40-A956-6D7B3842A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0D852-31D5-A949-9633-78FFAF1C1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EFEB7-3094-EA4D-B930-AA3F8572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8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D3EB16-460E-7149-BA53-21A4B2071EDC}"/>
              </a:ext>
            </a:extLst>
          </p:cNvPr>
          <p:cNvSpPr txBox="1"/>
          <p:nvPr/>
        </p:nvSpPr>
        <p:spPr>
          <a:xfrm>
            <a:off x="4806337" y="126657"/>
            <a:ext cx="2746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10 minute arithmetic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563AF9-58F9-F44E-888E-A8DBF8DA5F5A}"/>
                  </a:ext>
                </a:extLst>
              </p:cNvPr>
              <p:cNvSpPr txBox="1"/>
              <p:nvPr/>
            </p:nvSpPr>
            <p:spPr>
              <a:xfrm>
                <a:off x="226902" y="-39048"/>
                <a:ext cx="3017173" cy="10013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Comic Sans MS" panose="030F0902030302020204" pitchFamily="66" charset="0"/>
                  </a:rPr>
                  <a:t>5 + __ = 6.02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Comic Sans MS" panose="030F0902030302020204" pitchFamily="66" charset="0"/>
                  </a:rPr>
                  <a:t>4232 + 100 =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Comic Sans MS" panose="030F0902030302020204" pitchFamily="66" charset="0"/>
                  </a:rPr>
                  <a:t>9 x 3 x 0 =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Comic Sans MS" panose="030F0902030302020204" pitchFamily="66" charset="0"/>
                  </a:rPr>
                  <a:t>516 ÷ 6 =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Comic Sans MS" panose="030F0902030302020204" pitchFamily="66" charset="0"/>
                  </a:rPr>
                  <a:t>73 x 43 =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latin typeface="Comic Sans MS" panose="030F0902030302020204" pitchFamily="66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latin typeface="Comic Sans MS" panose="030F0902030302020204" pitchFamily="66" charset="0"/>
                  </a:rPr>
                  <a:t> =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Comic Sans MS" panose="030F0902030302020204" pitchFamily="66" charset="0"/>
                  </a:rPr>
                  <a:t>5% of 540 =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Comic Sans MS" panose="030F0902030302020204" pitchFamily="66" charset="0"/>
                  </a:rPr>
                  <a:t>4</a:t>
                </a:r>
                <a:r>
                  <a:rPr lang="en-US" sz="3600" baseline="30000" dirty="0">
                    <a:latin typeface="Comic Sans MS" panose="030F0902030302020204" pitchFamily="66" charset="0"/>
                  </a:rPr>
                  <a:t>2 </a:t>
                </a:r>
                <a:r>
                  <a:rPr lang="en-US" sz="3600" dirty="0">
                    <a:latin typeface="Comic Sans MS" panose="030F0902030302020204" pitchFamily="66" charset="0"/>
                  </a:rPr>
                  <a:t>=</a:t>
                </a:r>
              </a:p>
              <a:p>
                <a:pPr>
                  <a:lnSpc>
                    <a:spcPct val="150000"/>
                  </a:lnSpc>
                </a:pPr>
                <a:endParaRPr lang="en-US" sz="3600" dirty="0">
                  <a:latin typeface="Comic Sans MS" panose="030F09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3600" dirty="0">
                  <a:latin typeface="Comic Sans MS" panose="030F09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latin typeface="Comic Sans MS" panose="030F0902030302020204" pitchFamily="66" charset="0"/>
                </a:endParaRPr>
              </a:p>
              <a:p>
                <a:endParaRPr lang="en-US" sz="2800" dirty="0">
                  <a:latin typeface="Comic Sans MS" panose="030F0902030302020204" pitchFamily="66" charset="0"/>
                </a:endParaRPr>
              </a:p>
              <a:p>
                <a:endParaRPr lang="en-US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563AF9-58F9-F44E-888E-A8DBF8DA5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02" y="-39048"/>
                <a:ext cx="3017173" cy="10013510"/>
              </a:xfrm>
              <a:prstGeom prst="rect">
                <a:avLst/>
              </a:prstGeom>
              <a:blipFill>
                <a:blip r:embed="rId2"/>
                <a:stretch>
                  <a:fillRect l="-5882" r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EB254F8-5DF4-0D4C-943E-493F049A8408}"/>
              </a:ext>
            </a:extLst>
          </p:cNvPr>
          <p:cNvSpPr/>
          <p:nvPr/>
        </p:nvSpPr>
        <p:spPr>
          <a:xfrm>
            <a:off x="3684271" y="466393"/>
            <a:ext cx="4926329" cy="7397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Comic Sans MS" panose="030F0902030302020204" pitchFamily="66" charset="0"/>
              </a:rPr>
              <a:t>99 x 10 =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omic Sans MS" panose="030F0902030302020204" pitchFamily="66" charset="0"/>
              </a:rPr>
              <a:t>43 ÷ 10  =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omic Sans MS" panose="030F0902030302020204" pitchFamily="66" charset="0"/>
              </a:rPr>
              <a:t>1365 ÷ 15 =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omic Sans MS" panose="030F0902030302020204" pitchFamily="66" charset="0"/>
              </a:rPr>
              <a:t>9 x 7 + 7 =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omic Sans MS" panose="030F0902030302020204" pitchFamily="66" charset="0"/>
              </a:rPr>
              <a:t>3168 ÷ 9 =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omic Sans MS" panose="030F0902030302020204" pitchFamily="66" charset="0"/>
              </a:rPr>
              <a:t>87 x 32 =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omic Sans MS" panose="030F0902030302020204" pitchFamily="66" charset="0"/>
              </a:rPr>
              <a:t>672ml = ___</a:t>
            </a:r>
            <a:r>
              <a:rPr lang="en-US" sz="3200" dirty="0" err="1">
                <a:latin typeface="Comic Sans MS" panose="030F0902030302020204" pitchFamily="66" charset="0"/>
              </a:rPr>
              <a:t>litres</a:t>
            </a:r>
            <a:endParaRPr lang="en-US" sz="3200" dirty="0"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Comic Sans MS" panose="030F0902030302020204" pitchFamily="66" charset="0"/>
              </a:rPr>
              <a:t>8.8cm = ___mm</a:t>
            </a:r>
            <a:endParaRPr lang="en-US" sz="3200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38E7953-AEEF-7043-9123-E946EBB9B2D5}"/>
                  </a:ext>
                </a:extLst>
              </p:cNvPr>
              <p:cNvSpPr/>
              <p:nvPr/>
            </p:nvSpPr>
            <p:spPr>
              <a:xfrm>
                <a:off x="8046720" y="0"/>
                <a:ext cx="3630931" cy="660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Comic Sans MS" panose="030F0902030302020204" pitchFamily="66" charset="0"/>
                  </a:rPr>
                  <a:t>400 – 232 =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latin typeface="Comic Sans MS" panose="030F0902030302020204" pitchFamily="66" charset="0"/>
                  </a:rPr>
                  <a:t> x 5 =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>
                    <a:latin typeface="Comic Sans MS" panose="030F0902030302020204" pitchFamily="66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latin typeface="Comic Sans MS" panose="030F0902030302020204" pitchFamily="66" charset="0"/>
                  </a:rPr>
                  <a:t>  =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Comic Sans MS" panose="030F0902030302020204" pitchFamily="66" charset="0"/>
                  </a:rPr>
                  <a:t> = 0.___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latin typeface="Comic Sans MS" panose="030F0902030302020204" pitchFamily="66" charset="0"/>
                  </a:rPr>
                  <a:t> x ?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latin typeface="Comic Sans MS" panose="030F0902030302020204" pitchFamily="66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>
                    <a:latin typeface="Comic Sans MS" panose="030F0902030302020204" pitchFamily="66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Comic Sans MS" panose="030F0902030302020204" pitchFamily="66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Comic Sans MS" panose="030F0902030302020204" pitchFamily="66" charset="0"/>
                  </a:rPr>
                  <a:t>0.11 = __%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38E7953-AEEF-7043-9123-E946EBB9B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720" y="0"/>
                <a:ext cx="3630931" cy="6609310"/>
              </a:xfrm>
              <a:prstGeom prst="rect">
                <a:avLst/>
              </a:prstGeom>
              <a:blipFill>
                <a:blip r:embed="rId3"/>
                <a:stretch>
                  <a:fillRect l="-4181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662FEE9-EA5A-514B-B802-CEDF1D759525}"/>
              </a:ext>
            </a:extLst>
          </p:cNvPr>
          <p:cNvSpPr txBox="1"/>
          <p:nvPr/>
        </p:nvSpPr>
        <p:spPr>
          <a:xfrm>
            <a:off x="11936627" y="61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58642-9A38-724C-A9CE-BE03CFFA6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E87-F89D-4734-8746-B27065C5738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71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D3EB16-460E-7149-BA53-21A4B2071EDC}"/>
              </a:ext>
            </a:extLst>
          </p:cNvPr>
          <p:cNvSpPr txBox="1"/>
          <p:nvPr/>
        </p:nvSpPr>
        <p:spPr>
          <a:xfrm>
            <a:off x="4744554" y="225511"/>
            <a:ext cx="2746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10 minute arithmetic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563AF9-58F9-F44E-888E-A8DBF8DA5F5A}"/>
                  </a:ext>
                </a:extLst>
              </p:cNvPr>
              <p:cNvSpPr txBox="1"/>
              <p:nvPr/>
            </p:nvSpPr>
            <p:spPr>
              <a:xfrm>
                <a:off x="199531" y="225511"/>
                <a:ext cx="3770584" cy="7666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Comic Sans MS" panose="030F0902030302020204" pitchFamily="66" charset="0"/>
                  </a:rPr>
                  <a:t>5 + </a:t>
                </a:r>
                <a:r>
                  <a:rPr lang="en-US" sz="32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1.02</a:t>
                </a:r>
                <a:r>
                  <a:rPr lang="en-US" sz="3200" dirty="0">
                    <a:latin typeface="Comic Sans MS" panose="030F0902030302020204" pitchFamily="66" charset="0"/>
                  </a:rPr>
                  <a:t> = 6.02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Comic Sans MS" panose="030F0902030302020204" pitchFamily="66" charset="0"/>
                  </a:rPr>
                  <a:t>4232 + 100 = </a:t>
                </a:r>
                <a:r>
                  <a:rPr lang="en-US" sz="32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4332</a:t>
                </a:r>
                <a:endParaRPr lang="en-US" sz="3200" dirty="0">
                  <a:latin typeface="Comic Sans MS" panose="030F09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Comic Sans MS" panose="030F0902030302020204" pitchFamily="66" charset="0"/>
                  </a:rPr>
                  <a:t>9 x 3 x 0 = </a:t>
                </a:r>
                <a:r>
                  <a:rPr lang="en-US" sz="32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0</a:t>
                </a:r>
                <a:endParaRPr lang="en-US" sz="3200" dirty="0">
                  <a:latin typeface="Comic Sans MS" panose="030F09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Comic Sans MS" panose="030F0902030302020204" pitchFamily="66" charset="0"/>
                  </a:rPr>
                  <a:t>516 ÷ 6 = </a:t>
                </a:r>
                <a:r>
                  <a:rPr lang="en-US" sz="32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86</a:t>
                </a:r>
                <a:endParaRPr lang="en-US" sz="3200" dirty="0">
                  <a:latin typeface="Comic Sans MS" panose="030F09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Comic Sans MS" panose="030F0902030302020204" pitchFamily="66" charset="0"/>
                  </a:rPr>
                  <a:t>73 x 43 =</a:t>
                </a:r>
                <a:r>
                  <a:rPr lang="en-US" sz="32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3139</a:t>
                </a:r>
                <a:endParaRPr lang="en-US" sz="3200" dirty="0">
                  <a:latin typeface="Comic Sans MS" panose="030F09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Comic Sans MS" panose="030F0902030302020204" pitchFamily="66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latin typeface="Comic Sans MS" panose="030F0902030302020204" pitchFamily="66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Comic Sans MS" panose="030F0902030302020204" pitchFamily="66" charset="0"/>
                  </a:rPr>
                  <a:t>5% of 540 =</a:t>
                </a:r>
                <a:r>
                  <a:rPr lang="en-US" sz="32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Comic Sans MS" panose="030F0902030302020204" pitchFamily="66" charset="0"/>
                  </a:rPr>
                  <a:t>4</a:t>
                </a:r>
                <a:r>
                  <a:rPr lang="en-US" sz="2800" baseline="30000" dirty="0">
                    <a:latin typeface="Comic Sans MS" panose="030F0902030302020204" pitchFamily="66" charset="0"/>
                  </a:rPr>
                  <a:t>2 </a:t>
                </a:r>
                <a:r>
                  <a:rPr lang="en-US" sz="2800" dirty="0">
                    <a:latin typeface="Comic Sans MS" panose="030F0902030302020204" pitchFamily="66" charset="0"/>
                  </a:rPr>
                  <a:t>= </a:t>
                </a:r>
                <a:r>
                  <a:rPr lang="en-US" sz="28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16</a:t>
                </a:r>
                <a:endParaRPr lang="en-US" sz="2800" dirty="0">
                  <a:latin typeface="Comic Sans MS" panose="030F09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latin typeface="Comic Sans MS" panose="030F0902030302020204" pitchFamily="66" charset="0"/>
                </a:endParaRPr>
              </a:p>
              <a:p>
                <a:endParaRPr lang="en-US" sz="2400" dirty="0">
                  <a:latin typeface="Comic Sans MS" panose="030F0902030302020204" pitchFamily="66" charset="0"/>
                </a:endParaRPr>
              </a:p>
              <a:p>
                <a:endParaRPr lang="en-US" sz="16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563AF9-58F9-F44E-888E-A8DBF8DA5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31" y="225511"/>
                <a:ext cx="3770584" cy="7666458"/>
              </a:xfrm>
              <a:prstGeom prst="rect">
                <a:avLst/>
              </a:prstGeom>
              <a:blipFill>
                <a:blip r:embed="rId2"/>
                <a:stretch>
                  <a:fillRect l="-4027" r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EB254F8-5DF4-0D4C-943E-493F049A8408}"/>
              </a:ext>
            </a:extLst>
          </p:cNvPr>
          <p:cNvSpPr/>
          <p:nvPr/>
        </p:nvSpPr>
        <p:spPr>
          <a:xfrm>
            <a:off x="4322610" y="625621"/>
            <a:ext cx="4142474" cy="6658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Comic Sans MS" panose="030F0902030302020204" pitchFamily="66" charset="0"/>
              </a:rPr>
              <a:t>99 x 10 = </a:t>
            </a:r>
            <a:r>
              <a:rPr lang="en-US" sz="3200" dirty="0">
                <a:solidFill>
                  <a:srgbClr val="FF0000"/>
                </a:solidFill>
                <a:latin typeface="Comic Sans MS" panose="030F0902030302020204" pitchFamily="66" charset="0"/>
              </a:rPr>
              <a:t>990</a:t>
            </a:r>
            <a:endParaRPr lang="en-US" sz="3200" dirty="0"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Comic Sans MS" panose="030F0902030302020204" pitchFamily="66" charset="0"/>
              </a:rPr>
              <a:t>43 ÷ 10  = </a:t>
            </a:r>
            <a:r>
              <a:rPr lang="en-US" sz="3200" dirty="0">
                <a:solidFill>
                  <a:srgbClr val="FF0000"/>
                </a:solidFill>
                <a:latin typeface="Comic Sans MS" panose="030F0902030302020204" pitchFamily="66" charset="0"/>
              </a:rPr>
              <a:t>4.3</a:t>
            </a:r>
            <a:endParaRPr lang="en-US" sz="3200" dirty="0"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Comic Sans MS" panose="030F0902030302020204" pitchFamily="66" charset="0"/>
              </a:rPr>
              <a:t>1365 ÷ 15 =</a:t>
            </a:r>
            <a:r>
              <a:rPr lang="en-US" sz="3200" dirty="0">
                <a:solidFill>
                  <a:srgbClr val="FF0000"/>
                </a:solidFill>
                <a:latin typeface="Comic Sans MS" panose="030F0902030302020204" pitchFamily="66" charset="0"/>
              </a:rPr>
              <a:t>91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omic Sans MS" panose="030F0902030302020204" pitchFamily="66" charset="0"/>
              </a:rPr>
              <a:t>9 x 7 + 7 = </a:t>
            </a:r>
            <a:r>
              <a:rPr lang="en-US" sz="3200" dirty="0">
                <a:solidFill>
                  <a:srgbClr val="FF0000"/>
                </a:solidFill>
                <a:latin typeface="Comic Sans MS" panose="030F0902030302020204" pitchFamily="66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omic Sans MS" panose="030F0902030302020204" pitchFamily="66" charset="0"/>
              </a:rPr>
              <a:t>3168 ÷ 9 = </a:t>
            </a:r>
            <a:r>
              <a:rPr lang="en-US" sz="3200" dirty="0">
                <a:solidFill>
                  <a:srgbClr val="FF0000"/>
                </a:solidFill>
                <a:latin typeface="Comic Sans MS" panose="030F0902030302020204" pitchFamily="66" charset="0"/>
              </a:rPr>
              <a:t>352</a:t>
            </a:r>
            <a:endParaRPr lang="en-US" sz="3200" dirty="0"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Comic Sans MS" panose="030F0902030302020204" pitchFamily="66" charset="0"/>
              </a:rPr>
              <a:t>87 x 32 = </a:t>
            </a:r>
            <a:r>
              <a:rPr lang="en-US" sz="3200" dirty="0">
                <a:solidFill>
                  <a:srgbClr val="FF0000"/>
                </a:solidFill>
                <a:latin typeface="Comic Sans MS" panose="030F0902030302020204" pitchFamily="66" charset="0"/>
              </a:rPr>
              <a:t>2784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omic Sans MS" panose="030F0902030302020204" pitchFamily="66" charset="0"/>
              </a:rPr>
              <a:t>672ml = </a:t>
            </a:r>
            <a:r>
              <a:rPr lang="en-US" sz="3200" dirty="0">
                <a:solidFill>
                  <a:srgbClr val="FF0000"/>
                </a:solidFill>
                <a:latin typeface="Comic Sans MS" panose="030F0902030302020204" pitchFamily="66" charset="0"/>
              </a:rPr>
              <a:t>0.672 </a:t>
            </a:r>
            <a:r>
              <a:rPr lang="en-US" sz="3200" dirty="0" err="1">
                <a:latin typeface="Comic Sans MS" panose="030F0902030302020204" pitchFamily="66" charset="0"/>
              </a:rPr>
              <a:t>litres</a:t>
            </a:r>
            <a:endParaRPr lang="en-US" sz="3200" dirty="0"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Comic Sans MS" panose="030F0902030302020204" pitchFamily="66" charset="0"/>
              </a:rPr>
              <a:t>8.8cm = </a:t>
            </a:r>
            <a:r>
              <a:rPr lang="en-US" sz="3200" dirty="0">
                <a:solidFill>
                  <a:srgbClr val="FF0000"/>
                </a:solidFill>
                <a:latin typeface="Comic Sans MS" panose="030F0902030302020204" pitchFamily="66" charset="0"/>
              </a:rPr>
              <a:t>88mm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87B7404-C41A-AA4E-9F54-BEF755876C9C}"/>
                  </a:ext>
                </a:extLst>
              </p:cNvPr>
              <p:cNvSpPr/>
              <p:nvPr/>
            </p:nvSpPr>
            <p:spPr>
              <a:xfrm>
                <a:off x="8465084" y="225511"/>
                <a:ext cx="3726915" cy="7466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Comic Sans MS" panose="030F0902030302020204" pitchFamily="66" charset="0"/>
                  </a:rPr>
                  <a:t>400 – 232 = </a:t>
                </a:r>
                <a:r>
                  <a:rPr lang="en-US" sz="32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168</a:t>
                </a:r>
                <a:endParaRPr lang="en-US" sz="3200" dirty="0">
                  <a:latin typeface="Comic Sans MS" panose="030F09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latin typeface="Comic Sans MS" panose="030F0902030302020204" pitchFamily="66" charset="0"/>
                  </a:rPr>
                  <a:t> x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>
                    <a:latin typeface="Comic Sans MS" panose="030F0902030302020204" pitchFamily="66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latin typeface="Comic Sans MS" panose="030F0902030302020204" pitchFamily="66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</a:t>
                </a:r>
                <a:endParaRPr lang="en-US" sz="3200" dirty="0">
                  <a:latin typeface="Comic Sans MS" panose="030F09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Comic Sans MS" panose="030F0902030302020204" pitchFamily="66" charset="0"/>
                  </a:rPr>
                  <a:t> = </a:t>
                </a:r>
                <a:r>
                  <a:rPr lang="en-US" sz="32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0.5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latin typeface="Comic Sans MS" panose="030F0902030302020204" pitchFamily="66" charset="0"/>
                  </a:rPr>
                  <a:t> x </a:t>
                </a:r>
                <a:r>
                  <a:rPr lang="en-US" sz="32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7</a:t>
                </a:r>
                <a:r>
                  <a:rPr lang="en-US" sz="3200" dirty="0">
                    <a:latin typeface="Comic Sans MS" panose="030F0902030302020204" pitchFamily="66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latin typeface="Comic Sans MS" panose="030F0902030302020204" pitchFamily="66" charset="0"/>
                  </a:rPr>
                  <a:t> </a:t>
                </a:r>
                <a:endParaRPr lang="en-GB" sz="32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>
                    <a:latin typeface="Comic Sans MS" panose="030F0902030302020204" pitchFamily="66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Comic Sans MS" panose="030F0902030302020204" pitchFamily="66" charset="0"/>
                  </a:rPr>
                  <a:t>0.11 = </a:t>
                </a:r>
                <a:r>
                  <a:rPr lang="en-US" sz="32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11</a:t>
                </a:r>
                <a:r>
                  <a:rPr lang="en-US" sz="3200" dirty="0">
                    <a:latin typeface="Comic Sans MS" panose="030F0902030302020204" pitchFamily="66" charset="0"/>
                  </a:rPr>
                  <a:t>%</a:t>
                </a:r>
              </a:p>
              <a:p>
                <a:pPr>
                  <a:lnSpc>
                    <a:spcPct val="150000"/>
                  </a:lnSpc>
                </a:pPr>
                <a:endParaRPr lang="en-US" sz="32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87B7404-C41A-AA4E-9F54-BEF755876C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084" y="225511"/>
                <a:ext cx="3726915" cy="7466275"/>
              </a:xfrm>
              <a:prstGeom prst="rect">
                <a:avLst/>
              </a:prstGeom>
              <a:blipFill>
                <a:blip r:embed="rId3"/>
                <a:stretch>
                  <a:fillRect l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88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71"/>
            <a:ext cx="6287377" cy="704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81" y="881519"/>
            <a:ext cx="7935432" cy="5915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623" y="781492"/>
            <a:ext cx="6287377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2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58" y="312647"/>
            <a:ext cx="10480434" cy="561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0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39" y="312584"/>
            <a:ext cx="8109561" cy="593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73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94" y="212414"/>
            <a:ext cx="1457070" cy="15119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1165" y="3220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Power </a:t>
            </a:r>
            <a:r>
              <a:rPr lang="en-US" dirty="0" err="1"/>
              <a:t>Maths</a:t>
            </a:r>
            <a:r>
              <a:rPr lang="en-US" dirty="0"/>
              <a:t> </a:t>
            </a:r>
          </a:p>
          <a:p>
            <a:r>
              <a:rPr lang="en-US" dirty="0" err="1"/>
              <a:t>Pg</a:t>
            </a:r>
            <a:r>
              <a:rPr lang="en-US" dirty="0"/>
              <a:t> 144 - 146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B59AA-B8FC-524B-A9D7-8BD15CBFA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44" y="0"/>
            <a:ext cx="5543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11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33D547-4554-DD4F-ABFC-0E8FD2800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72" y="469900"/>
            <a:ext cx="7823200" cy="4089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4793E2-36E0-C646-8F87-32AF0F2C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831" y="1765300"/>
            <a:ext cx="19177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9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B51FE1-9BC3-9541-B1A8-575759EC2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2884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91FD98-94FE-C24F-A490-881ADA42D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89050"/>
            <a:ext cx="73914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17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Macintosh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Montgomery</dc:creator>
  <cp:lastModifiedBy>Kate Montgomery</cp:lastModifiedBy>
  <cp:revision>1</cp:revision>
  <dcterms:created xsi:type="dcterms:W3CDTF">2023-11-24T20:55:29Z</dcterms:created>
  <dcterms:modified xsi:type="dcterms:W3CDTF">2023-11-24T20:56:22Z</dcterms:modified>
</cp:coreProperties>
</file>